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90" r:id="rId2"/>
  </p:sldMasterIdLst>
  <p:notesMasterIdLst>
    <p:notesMasterId r:id="rId30"/>
  </p:notesMasterIdLst>
  <p:handoutMasterIdLst>
    <p:handoutMasterId r:id="rId31"/>
  </p:handoutMasterIdLst>
  <p:sldIdLst>
    <p:sldId id="1365" r:id="rId3"/>
    <p:sldId id="270" r:id="rId4"/>
    <p:sldId id="273" r:id="rId5"/>
    <p:sldId id="274"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7" r:id="rId19"/>
    <p:sldId id="288" r:id="rId20"/>
    <p:sldId id="289" r:id="rId21"/>
    <p:sldId id="290" r:id="rId22"/>
    <p:sldId id="291" r:id="rId23"/>
    <p:sldId id="292" r:id="rId24"/>
    <p:sldId id="293" r:id="rId25"/>
    <p:sldId id="294" r:id="rId26"/>
    <p:sldId id="295" r:id="rId27"/>
    <p:sldId id="296" r:id="rId28"/>
    <p:sldId id="297" r:id="rId2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p:cViewPr varScale="1">
        <p:scale>
          <a:sx n="102" d="100"/>
          <a:sy n="102" d="100"/>
        </p:scale>
        <p:origin x="1212" y="114"/>
      </p:cViewPr>
      <p:guideLst>
        <p:guide orient="horz" pos="2160"/>
        <p:guide pos="2880"/>
      </p:guideLst>
    </p:cSldViewPr>
  </p:slideViewPr>
  <p:notesTextViewPr>
    <p:cViewPr>
      <p:scale>
        <a:sx n="1" d="1"/>
        <a:sy n="1" d="1"/>
      </p:scale>
      <p:origin x="0" y="0"/>
    </p:cViewPr>
  </p:notesTextViewPr>
  <p:sorterViewPr>
    <p:cViewPr>
      <p:scale>
        <a:sx n="120" d="100"/>
        <a:sy n="120" d="100"/>
      </p:scale>
      <p:origin x="0" y="-5022"/>
    </p:cViewPr>
  </p:sorterViewPr>
  <p:notesViewPr>
    <p:cSldViewPr>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29E9BE7-B0F6-4DB3-94E2-2CC98108B371}"/>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Book Of Revelation (70)</a:t>
            </a:r>
          </a:p>
        </p:txBody>
      </p:sp>
      <p:sp>
        <p:nvSpPr>
          <p:cNvPr id="3" name="Date Placeholder 2">
            <a:extLst>
              <a:ext uri="{FF2B5EF4-FFF2-40B4-BE49-F238E27FC236}">
                <a16:creationId xmlns:a16="http://schemas.microsoft.com/office/drawing/2014/main" id="{6C58DAE9-F8A7-48F6-B8C6-67182174E5A9}"/>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7/11/2021 am class</a:t>
            </a:r>
          </a:p>
        </p:txBody>
      </p:sp>
      <p:sp>
        <p:nvSpPr>
          <p:cNvPr id="4" name="Footer Placeholder 3">
            <a:extLst>
              <a:ext uri="{FF2B5EF4-FFF2-40B4-BE49-F238E27FC236}">
                <a16:creationId xmlns:a16="http://schemas.microsoft.com/office/drawing/2014/main" id="{51E6637E-3995-4225-8C61-4E28BC838671}"/>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44439D77-0D1B-4A0C-B842-5E124DC6A06E}"/>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2E6206C4-1AFE-4D00-A4A0-4E87FFFA1F1C}"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7765777"/>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70583" cy="482027"/>
          </a:xfrm>
          <a:prstGeom prst="rect">
            <a:avLst/>
          </a:prstGeom>
        </p:spPr>
        <p:txBody>
          <a:bodyPr vert="horz" lIns="94851" tIns="47425" rIns="94851" bIns="47425" rtlCol="0"/>
          <a:lstStyle>
            <a:lvl1pPr algn="l">
              <a:defRPr sz="1200"/>
            </a:lvl1pPr>
          </a:lstStyle>
          <a:p>
            <a:r>
              <a:rPr lang="en-US"/>
              <a:t>Class – The Book Of Revelation (70)</a:t>
            </a:r>
          </a:p>
        </p:txBody>
      </p:sp>
      <p:sp>
        <p:nvSpPr>
          <p:cNvPr id="3" name="Date Placeholder 2"/>
          <p:cNvSpPr>
            <a:spLocks noGrp="1"/>
          </p:cNvSpPr>
          <p:nvPr>
            <p:ph type="dt" idx="1"/>
          </p:nvPr>
        </p:nvSpPr>
        <p:spPr>
          <a:xfrm>
            <a:off x="4142962" y="1"/>
            <a:ext cx="3170583" cy="482027"/>
          </a:xfrm>
          <a:prstGeom prst="rect">
            <a:avLst/>
          </a:prstGeom>
        </p:spPr>
        <p:txBody>
          <a:bodyPr vert="horz" lIns="94851" tIns="47425" rIns="94851" bIns="47425" rtlCol="0"/>
          <a:lstStyle>
            <a:lvl1pPr algn="r">
              <a:defRPr sz="1200"/>
            </a:lvl1pPr>
          </a:lstStyle>
          <a:p>
            <a:r>
              <a:rPr lang="en-US"/>
              <a:t>7/11/2021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620250"/>
            <a:ext cx="5850835" cy="3780800"/>
          </a:xfrm>
          <a:prstGeom prst="rect">
            <a:avLst/>
          </a:prstGeom>
        </p:spPr>
        <p:txBody>
          <a:bodyPr vert="horz" lIns="94851" tIns="47425" rIns="94851" bIns="4742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2027"/>
          </a:xfrm>
          <a:prstGeom prst="rect">
            <a:avLst/>
          </a:prstGeom>
        </p:spPr>
        <p:txBody>
          <a:bodyPr vert="horz" lIns="94851" tIns="47425" rIns="94851" bIns="47425"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2962" y="9119173"/>
            <a:ext cx="3170583" cy="482027"/>
          </a:xfrm>
          <a:prstGeom prst="rect">
            <a:avLst/>
          </a:prstGeom>
        </p:spPr>
        <p:txBody>
          <a:bodyPr vert="horz" lIns="94851" tIns="47425" rIns="94851" bIns="47425" rtlCol="0" anchor="b"/>
          <a:lstStyle>
            <a:lvl1pPr algn="r">
              <a:defRPr sz="1200"/>
            </a:lvl1pPr>
          </a:lstStyle>
          <a:p>
            <a:fld id="{CF5390E2-9783-4210-A5D4-BFE2161211E7}" type="slidenum">
              <a:rPr lang="en-US" smtClean="0"/>
              <a:t>‹#›</a:t>
            </a:fld>
            <a:endParaRPr lang="en-US"/>
          </a:p>
        </p:txBody>
      </p:sp>
    </p:spTree>
    <p:extLst>
      <p:ext uri="{BB962C8B-B14F-4D97-AF65-F5344CB8AC3E}">
        <p14:creationId xmlns:p14="http://schemas.microsoft.com/office/powerpoint/2010/main" val="1017545686"/>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5C79423-EF35-4765-873E-94B55C70340D}"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232B39-3E3F-4511-8D5E-F3B6F8667CCD}" type="slidenum">
              <a:rPr lang="en-US" smtClean="0"/>
              <a:t>‹#›</a:t>
            </a:fld>
            <a:endParaRPr lang="en-US"/>
          </a:p>
        </p:txBody>
      </p:sp>
    </p:spTree>
    <p:extLst>
      <p:ext uri="{BB962C8B-B14F-4D97-AF65-F5344CB8AC3E}">
        <p14:creationId xmlns:p14="http://schemas.microsoft.com/office/powerpoint/2010/main" val="731268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C79423-EF35-4765-873E-94B55C70340D}"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232B39-3E3F-4511-8D5E-F3B6F8667CCD}" type="slidenum">
              <a:rPr lang="en-US" smtClean="0"/>
              <a:t>‹#›</a:t>
            </a:fld>
            <a:endParaRPr lang="en-US"/>
          </a:p>
        </p:txBody>
      </p:sp>
    </p:spTree>
    <p:extLst>
      <p:ext uri="{BB962C8B-B14F-4D97-AF65-F5344CB8AC3E}">
        <p14:creationId xmlns:p14="http://schemas.microsoft.com/office/powerpoint/2010/main" val="973791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C79423-EF35-4765-873E-94B55C70340D}"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232B39-3E3F-4511-8D5E-F3B6F8667CCD}" type="slidenum">
              <a:rPr lang="en-US" smtClean="0"/>
              <a:t>‹#›</a:t>
            </a:fld>
            <a:endParaRPr lang="en-US"/>
          </a:p>
        </p:txBody>
      </p:sp>
    </p:spTree>
    <p:extLst>
      <p:ext uri="{BB962C8B-B14F-4D97-AF65-F5344CB8AC3E}">
        <p14:creationId xmlns:p14="http://schemas.microsoft.com/office/powerpoint/2010/main" val="19470073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329011505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279642690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272554953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55057021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265811312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16907380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115711996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177993526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C79423-EF35-4765-873E-94B55C70340D}"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232B39-3E3F-4511-8D5E-F3B6F8667CCD}" type="slidenum">
              <a:rPr lang="en-US" smtClean="0"/>
              <a:t>‹#›</a:t>
            </a:fld>
            <a:endParaRPr lang="en-US"/>
          </a:p>
        </p:txBody>
      </p:sp>
    </p:spTree>
    <p:extLst>
      <p:ext uri="{BB962C8B-B14F-4D97-AF65-F5344CB8AC3E}">
        <p14:creationId xmlns:p14="http://schemas.microsoft.com/office/powerpoint/2010/main" val="42691357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223748115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62791468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40164093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58827698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57263863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2489825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57237573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140653933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121000131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C79423-EF35-4765-873E-94B55C70340D}"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232B39-3E3F-4511-8D5E-F3B6F8667CCD}" type="slidenum">
              <a:rPr lang="en-US" smtClean="0"/>
              <a:t>‹#›</a:t>
            </a:fld>
            <a:endParaRPr lang="en-US"/>
          </a:p>
        </p:txBody>
      </p:sp>
    </p:spTree>
    <p:extLst>
      <p:ext uri="{BB962C8B-B14F-4D97-AF65-F5344CB8AC3E}">
        <p14:creationId xmlns:p14="http://schemas.microsoft.com/office/powerpoint/2010/main" val="1876025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5C79423-EF35-4765-873E-94B55C70340D}" type="datetimeFigureOut">
              <a:rPr lang="en-US" smtClean="0"/>
              <a:t>7/16/2021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232B39-3E3F-4511-8D5E-F3B6F8667CCD}" type="slidenum">
              <a:rPr lang="en-US" smtClean="0"/>
              <a:t>‹#›</a:t>
            </a:fld>
            <a:endParaRPr lang="en-US"/>
          </a:p>
        </p:txBody>
      </p:sp>
    </p:spTree>
    <p:extLst>
      <p:ext uri="{BB962C8B-B14F-4D97-AF65-F5344CB8AC3E}">
        <p14:creationId xmlns:p14="http://schemas.microsoft.com/office/powerpoint/2010/main" val="2448631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5C79423-EF35-4765-873E-94B55C70340D}" type="datetimeFigureOut">
              <a:rPr lang="en-US" smtClean="0"/>
              <a:t>7/16/2021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232B39-3E3F-4511-8D5E-F3B6F8667CCD}" type="slidenum">
              <a:rPr lang="en-US" smtClean="0"/>
              <a:t>‹#›</a:t>
            </a:fld>
            <a:endParaRPr lang="en-US"/>
          </a:p>
        </p:txBody>
      </p:sp>
    </p:spTree>
    <p:extLst>
      <p:ext uri="{BB962C8B-B14F-4D97-AF65-F5344CB8AC3E}">
        <p14:creationId xmlns:p14="http://schemas.microsoft.com/office/powerpoint/2010/main" val="2780928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5C79423-EF35-4765-873E-94B55C70340D}" type="datetimeFigureOut">
              <a:rPr lang="en-US" smtClean="0"/>
              <a:t>7/16/2021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232B39-3E3F-4511-8D5E-F3B6F8667CCD}" type="slidenum">
              <a:rPr lang="en-US" smtClean="0"/>
              <a:t>‹#›</a:t>
            </a:fld>
            <a:endParaRPr lang="en-US"/>
          </a:p>
        </p:txBody>
      </p:sp>
    </p:spTree>
    <p:extLst>
      <p:ext uri="{BB962C8B-B14F-4D97-AF65-F5344CB8AC3E}">
        <p14:creationId xmlns:p14="http://schemas.microsoft.com/office/powerpoint/2010/main" val="1288551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C79423-EF35-4765-873E-94B55C70340D}" type="datetimeFigureOut">
              <a:rPr lang="en-US" smtClean="0"/>
              <a:t>7/16/2021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232B39-3E3F-4511-8D5E-F3B6F8667CCD}" type="slidenum">
              <a:rPr lang="en-US" smtClean="0"/>
              <a:t>‹#›</a:t>
            </a:fld>
            <a:endParaRPr lang="en-US"/>
          </a:p>
        </p:txBody>
      </p:sp>
    </p:spTree>
    <p:extLst>
      <p:ext uri="{BB962C8B-B14F-4D97-AF65-F5344CB8AC3E}">
        <p14:creationId xmlns:p14="http://schemas.microsoft.com/office/powerpoint/2010/main" val="2544060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5C79423-EF35-4765-873E-94B55C70340D}" type="datetimeFigureOut">
              <a:rPr lang="en-US" smtClean="0"/>
              <a:t>7/16/2021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232B39-3E3F-4511-8D5E-F3B6F8667CCD}" type="slidenum">
              <a:rPr lang="en-US" smtClean="0"/>
              <a:t>‹#›</a:t>
            </a:fld>
            <a:endParaRPr lang="en-US"/>
          </a:p>
        </p:txBody>
      </p:sp>
    </p:spTree>
    <p:extLst>
      <p:ext uri="{BB962C8B-B14F-4D97-AF65-F5344CB8AC3E}">
        <p14:creationId xmlns:p14="http://schemas.microsoft.com/office/powerpoint/2010/main" val="2812467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5C79423-EF35-4765-873E-94B55C70340D}" type="datetimeFigureOut">
              <a:rPr lang="en-US" smtClean="0"/>
              <a:t>7/16/2021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232B39-3E3F-4511-8D5E-F3B6F8667CCD}" type="slidenum">
              <a:rPr lang="en-US" smtClean="0"/>
              <a:t>‹#›</a:t>
            </a:fld>
            <a:endParaRPr lang="en-US"/>
          </a:p>
        </p:txBody>
      </p:sp>
    </p:spTree>
    <p:extLst>
      <p:ext uri="{BB962C8B-B14F-4D97-AF65-F5344CB8AC3E}">
        <p14:creationId xmlns:p14="http://schemas.microsoft.com/office/powerpoint/2010/main" val="3428043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C79423-EF35-4765-873E-94B55C70340D}" type="datetimeFigureOut">
              <a:rPr lang="en-US" smtClean="0"/>
              <a:t>7/16/2021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232B39-3E3F-4511-8D5E-F3B6F8667CCD}" type="slidenum">
              <a:rPr lang="en-US" smtClean="0"/>
              <a:t>‹#›</a:t>
            </a:fld>
            <a:endParaRPr lang="en-US"/>
          </a:p>
        </p:txBody>
      </p:sp>
    </p:spTree>
    <p:extLst>
      <p:ext uri="{BB962C8B-B14F-4D97-AF65-F5344CB8AC3E}">
        <p14:creationId xmlns:p14="http://schemas.microsoft.com/office/powerpoint/2010/main" val="9673873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825512232"/>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July 11, 2021</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8499848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latin typeface="OldCentury" pitchFamily="2" charset="0"/>
              </a:rPr>
              <a:t>Revelation 18:12</a:t>
            </a:r>
          </a:p>
        </p:txBody>
      </p:sp>
      <p:pic>
        <p:nvPicPr>
          <p:cNvPr id="4" name="Content Placeholder 3"/>
          <p:cNvPicPr>
            <a:picLocks noChangeAspect="1" noChangeArrowheads="1"/>
          </p:cNvPicPr>
          <p:nvPr/>
        </p:nvPicPr>
        <p:blipFill>
          <a:blip r:embed="rId2"/>
          <a:srcRect/>
          <a:stretch>
            <a:fillRect/>
          </a:stretch>
        </p:blipFill>
        <p:spPr bwMode="auto">
          <a:xfrm>
            <a:off x="685800" y="1600200"/>
            <a:ext cx="7391400" cy="5257800"/>
          </a:xfrm>
          <a:prstGeom prst="rect">
            <a:avLst/>
          </a:prstGeom>
          <a:noFill/>
          <a:ln w="9525">
            <a:noFill/>
            <a:miter lim="800000"/>
            <a:headEnd/>
            <a:tailEnd/>
          </a:ln>
        </p:spPr>
      </p:pic>
      <p:sp>
        <p:nvSpPr>
          <p:cNvPr id="5" name="TextBox 4"/>
          <p:cNvSpPr txBox="1"/>
          <p:nvPr/>
        </p:nvSpPr>
        <p:spPr>
          <a:xfrm>
            <a:off x="1485900" y="1981200"/>
            <a:ext cx="5791200" cy="3600986"/>
          </a:xfrm>
          <a:prstGeom prst="rect">
            <a:avLst/>
          </a:prstGeom>
          <a:noFill/>
        </p:spPr>
        <p:txBody>
          <a:bodyPr wrap="square" rtlCol="0">
            <a:spAutoFit/>
          </a:bodyPr>
          <a:lstStyle/>
          <a:p>
            <a:pPr algn="ctr"/>
            <a:r>
              <a:rPr lang="en-US" sz="3200" i="1" dirty="0">
                <a:latin typeface="Book Antiqua" pitchFamily="18" charset="0"/>
              </a:rPr>
              <a:t>“</a:t>
            </a:r>
            <a:r>
              <a:rPr lang="en-US" sz="2800" b="1" i="1" dirty="0">
                <a:latin typeface="Book Antiqua" pitchFamily="18" charset="0"/>
              </a:rPr>
              <a:t>merchandise of gold, and silver, and precious stone, and pearls, and fine linen, and purple, and silk, and scarlet; and all thyine wood, and every vessel of ivory, and every vessel made of most precious wood, and of brass, and iron, and marble</a:t>
            </a:r>
            <a:r>
              <a:rPr lang="en-US" sz="2800" i="1" dirty="0">
                <a:latin typeface="Book Antiqua" pitchFamily="18" charset="0"/>
              </a:rPr>
              <a:t>;”</a:t>
            </a:r>
          </a:p>
        </p:txBody>
      </p:sp>
      <p:sp>
        <p:nvSpPr>
          <p:cNvPr id="6" name="Rectangle 5">
            <a:extLst>
              <a:ext uri="{FF2B5EF4-FFF2-40B4-BE49-F238E27FC236}">
                <a16:creationId xmlns:a16="http://schemas.microsoft.com/office/drawing/2014/main" id="{7AB53765-05BD-4108-AE27-F4053355F59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Tree>
    <p:extLst>
      <p:ext uri="{BB962C8B-B14F-4D97-AF65-F5344CB8AC3E}">
        <p14:creationId xmlns:p14="http://schemas.microsoft.com/office/powerpoint/2010/main" val="3639361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latin typeface="OldCentury" pitchFamily="2" charset="0"/>
              </a:rPr>
              <a:t>Revelation 18:13</a:t>
            </a:r>
          </a:p>
        </p:txBody>
      </p:sp>
      <p:pic>
        <p:nvPicPr>
          <p:cNvPr id="4" name="Content Placeholder 3"/>
          <p:cNvPicPr>
            <a:picLocks noChangeAspect="1" noChangeArrowheads="1"/>
          </p:cNvPicPr>
          <p:nvPr/>
        </p:nvPicPr>
        <p:blipFill>
          <a:blip r:embed="rId2"/>
          <a:srcRect/>
          <a:stretch>
            <a:fillRect/>
          </a:stretch>
        </p:blipFill>
        <p:spPr bwMode="auto">
          <a:xfrm>
            <a:off x="304800" y="1437958"/>
            <a:ext cx="8382000" cy="5460682"/>
          </a:xfrm>
          <a:prstGeom prst="rect">
            <a:avLst/>
          </a:prstGeom>
          <a:noFill/>
          <a:ln w="9525">
            <a:noFill/>
            <a:miter lim="800000"/>
            <a:headEnd/>
            <a:tailEnd/>
          </a:ln>
        </p:spPr>
      </p:pic>
      <p:sp>
        <p:nvSpPr>
          <p:cNvPr id="5" name="TextBox 4"/>
          <p:cNvSpPr txBox="1"/>
          <p:nvPr/>
        </p:nvSpPr>
        <p:spPr>
          <a:xfrm>
            <a:off x="1209773" y="1637908"/>
            <a:ext cx="6477000" cy="4031873"/>
          </a:xfrm>
          <a:prstGeom prst="rect">
            <a:avLst/>
          </a:prstGeom>
          <a:noFill/>
        </p:spPr>
        <p:txBody>
          <a:bodyPr wrap="square" rtlCol="0">
            <a:spAutoFit/>
          </a:bodyPr>
          <a:lstStyle/>
          <a:p>
            <a:pPr algn="ctr"/>
            <a:r>
              <a:rPr lang="en-US" sz="3200" i="1" dirty="0">
                <a:latin typeface="Book Antiqua" pitchFamily="18" charset="0"/>
              </a:rPr>
              <a:t>“</a:t>
            </a:r>
            <a:r>
              <a:rPr lang="en-US" sz="3200" b="1" i="1" dirty="0">
                <a:latin typeface="Book Antiqua" pitchFamily="18" charset="0"/>
              </a:rPr>
              <a:t>and cinnamon, and spice, and incense, and ointment, and frankincense, and wine, and oil, and fine flour, and wheat, and cattle, and sheep; and (merchandise) of horses and chariots and slaves; and souls of men</a:t>
            </a:r>
            <a:r>
              <a:rPr lang="en-US" sz="3200" i="1" dirty="0">
                <a:latin typeface="Book Antiqua" pitchFamily="18" charset="0"/>
              </a:rPr>
              <a:t>.”</a:t>
            </a:r>
          </a:p>
        </p:txBody>
      </p:sp>
      <p:sp>
        <p:nvSpPr>
          <p:cNvPr id="6" name="Rectangle 5">
            <a:extLst>
              <a:ext uri="{FF2B5EF4-FFF2-40B4-BE49-F238E27FC236}">
                <a16:creationId xmlns:a16="http://schemas.microsoft.com/office/drawing/2014/main" id="{4BA2F7C8-743B-4B89-BC3F-8D897416B48B}"/>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Tree>
    <p:extLst>
      <p:ext uri="{BB962C8B-B14F-4D97-AF65-F5344CB8AC3E}">
        <p14:creationId xmlns:p14="http://schemas.microsoft.com/office/powerpoint/2010/main" val="618305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latin typeface="OldCentury" pitchFamily="2" charset="0"/>
              </a:rPr>
              <a:t>Revelation 18:14</a:t>
            </a:r>
          </a:p>
        </p:txBody>
      </p:sp>
      <p:pic>
        <p:nvPicPr>
          <p:cNvPr id="4" name="Content Placeholder 3"/>
          <p:cNvPicPr>
            <a:picLocks noChangeAspect="1" noChangeArrowheads="1"/>
          </p:cNvPicPr>
          <p:nvPr/>
        </p:nvPicPr>
        <p:blipFill>
          <a:blip r:embed="rId2"/>
          <a:srcRect/>
          <a:stretch>
            <a:fillRect/>
          </a:stretch>
        </p:blipFill>
        <p:spPr bwMode="auto">
          <a:xfrm>
            <a:off x="685800" y="1600200"/>
            <a:ext cx="7391400" cy="5257800"/>
          </a:xfrm>
          <a:prstGeom prst="rect">
            <a:avLst/>
          </a:prstGeom>
          <a:noFill/>
          <a:ln w="9525">
            <a:noFill/>
            <a:miter lim="800000"/>
            <a:headEnd/>
            <a:tailEnd/>
          </a:ln>
        </p:spPr>
      </p:pic>
      <p:sp>
        <p:nvSpPr>
          <p:cNvPr id="5" name="TextBox 4"/>
          <p:cNvSpPr txBox="1"/>
          <p:nvPr/>
        </p:nvSpPr>
        <p:spPr>
          <a:xfrm>
            <a:off x="1438765" y="2057400"/>
            <a:ext cx="5791200" cy="3539430"/>
          </a:xfrm>
          <a:prstGeom prst="rect">
            <a:avLst/>
          </a:prstGeom>
          <a:noFill/>
        </p:spPr>
        <p:txBody>
          <a:bodyPr wrap="square" rtlCol="0">
            <a:spAutoFit/>
          </a:bodyPr>
          <a:lstStyle/>
          <a:p>
            <a:pPr algn="ctr"/>
            <a:r>
              <a:rPr lang="en-US" sz="3200" i="1" dirty="0">
                <a:latin typeface="Book Antiqua" pitchFamily="18" charset="0"/>
              </a:rPr>
              <a:t>“</a:t>
            </a:r>
            <a:r>
              <a:rPr lang="en-US" sz="3200" b="1" i="1" dirty="0">
                <a:latin typeface="Book Antiqua" pitchFamily="18" charset="0"/>
              </a:rPr>
              <a:t>And the fruits which thy soul lusted after are gone from thee, and all things that were dainty and sumptuous are perished from thee, and (men) shall find them no more at all</a:t>
            </a:r>
            <a:r>
              <a:rPr lang="en-US" sz="3200" i="1" dirty="0">
                <a:latin typeface="Book Antiqua" pitchFamily="18" charset="0"/>
              </a:rPr>
              <a:t>.”</a:t>
            </a:r>
          </a:p>
        </p:txBody>
      </p:sp>
      <p:sp>
        <p:nvSpPr>
          <p:cNvPr id="6" name="Rectangle 5">
            <a:extLst>
              <a:ext uri="{FF2B5EF4-FFF2-40B4-BE49-F238E27FC236}">
                <a16:creationId xmlns:a16="http://schemas.microsoft.com/office/drawing/2014/main" id="{AA461507-9A75-439F-922F-DD419BC6C9F5}"/>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Tree>
    <p:extLst>
      <p:ext uri="{BB962C8B-B14F-4D97-AF65-F5344CB8AC3E}">
        <p14:creationId xmlns:p14="http://schemas.microsoft.com/office/powerpoint/2010/main" val="3143515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latin typeface="OldCentury" pitchFamily="2" charset="0"/>
              </a:rPr>
              <a:t>Revelation 18:15</a:t>
            </a:r>
          </a:p>
        </p:txBody>
      </p:sp>
      <p:pic>
        <p:nvPicPr>
          <p:cNvPr id="4" name="Content Placeholder 3"/>
          <p:cNvPicPr>
            <a:picLocks noChangeAspect="1" noChangeArrowheads="1"/>
          </p:cNvPicPr>
          <p:nvPr/>
        </p:nvPicPr>
        <p:blipFill>
          <a:blip r:embed="rId2"/>
          <a:srcRect/>
          <a:stretch>
            <a:fillRect/>
          </a:stretch>
        </p:blipFill>
        <p:spPr bwMode="auto">
          <a:xfrm>
            <a:off x="685800" y="1600200"/>
            <a:ext cx="7391400" cy="5257800"/>
          </a:xfrm>
          <a:prstGeom prst="rect">
            <a:avLst/>
          </a:prstGeom>
          <a:noFill/>
          <a:ln w="9525">
            <a:noFill/>
            <a:miter lim="800000"/>
            <a:headEnd/>
            <a:tailEnd/>
          </a:ln>
        </p:spPr>
      </p:pic>
      <p:sp>
        <p:nvSpPr>
          <p:cNvPr id="5" name="TextBox 4"/>
          <p:cNvSpPr txBox="1"/>
          <p:nvPr/>
        </p:nvSpPr>
        <p:spPr>
          <a:xfrm>
            <a:off x="1438373" y="2246055"/>
            <a:ext cx="5791200" cy="2554545"/>
          </a:xfrm>
          <a:prstGeom prst="rect">
            <a:avLst/>
          </a:prstGeom>
          <a:noFill/>
        </p:spPr>
        <p:txBody>
          <a:bodyPr wrap="square" rtlCol="0">
            <a:spAutoFit/>
          </a:bodyPr>
          <a:lstStyle/>
          <a:p>
            <a:pPr algn="ctr"/>
            <a:r>
              <a:rPr lang="en-US" sz="3200" i="1" dirty="0">
                <a:latin typeface="Book Antiqua" pitchFamily="18" charset="0"/>
              </a:rPr>
              <a:t>“</a:t>
            </a:r>
            <a:r>
              <a:rPr lang="en-US" sz="3200" b="1" i="1" dirty="0">
                <a:latin typeface="Book Antiqua" pitchFamily="18" charset="0"/>
              </a:rPr>
              <a:t>The merchants of these things, who were made rich by her, shall stand afar off </a:t>
            </a:r>
            <a:r>
              <a:rPr lang="en-US" sz="3200" b="1" i="1" u="sng" dirty="0">
                <a:latin typeface="Book Antiqua" pitchFamily="18" charset="0"/>
              </a:rPr>
              <a:t>for the fear of her torment, weeping and mourning</a:t>
            </a:r>
            <a:r>
              <a:rPr lang="en-US" sz="3200" i="1" dirty="0">
                <a:latin typeface="Book Antiqua" pitchFamily="18" charset="0"/>
              </a:rPr>
              <a:t>;”</a:t>
            </a:r>
          </a:p>
        </p:txBody>
      </p:sp>
      <p:sp>
        <p:nvSpPr>
          <p:cNvPr id="6" name="Rectangle 5">
            <a:extLst>
              <a:ext uri="{FF2B5EF4-FFF2-40B4-BE49-F238E27FC236}">
                <a16:creationId xmlns:a16="http://schemas.microsoft.com/office/drawing/2014/main" id="{8A088748-347E-4DD3-A354-239D661A6E1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Tree>
    <p:extLst>
      <p:ext uri="{BB962C8B-B14F-4D97-AF65-F5344CB8AC3E}">
        <p14:creationId xmlns:p14="http://schemas.microsoft.com/office/powerpoint/2010/main" val="50815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latin typeface="OldCentury" pitchFamily="2" charset="0"/>
              </a:rPr>
              <a:t>Revelation 18:16</a:t>
            </a:r>
          </a:p>
        </p:txBody>
      </p:sp>
      <p:pic>
        <p:nvPicPr>
          <p:cNvPr id="4" name="Content Placeholder 3"/>
          <p:cNvPicPr>
            <a:picLocks noChangeAspect="1" noChangeArrowheads="1"/>
          </p:cNvPicPr>
          <p:nvPr/>
        </p:nvPicPr>
        <p:blipFill>
          <a:blip r:embed="rId2"/>
          <a:srcRect/>
          <a:stretch>
            <a:fillRect/>
          </a:stretch>
        </p:blipFill>
        <p:spPr bwMode="auto">
          <a:xfrm>
            <a:off x="685800" y="1600200"/>
            <a:ext cx="7391400" cy="5257800"/>
          </a:xfrm>
          <a:prstGeom prst="rect">
            <a:avLst/>
          </a:prstGeom>
          <a:noFill/>
          <a:ln w="9525">
            <a:noFill/>
            <a:miter lim="800000"/>
            <a:headEnd/>
            <a:tailEnd/>
          </a:ln>
        </p:spPr>
      </p:pic>
      <p:sp>
        <p:nvSpPr>
          <p:cNvPr id="5" name="TextBox 4"/>
          <p:cNvSpPr txBox="1"/>
          <p:nvPr/>
        </p:nvSpPr>
        <p:spPr>
          <a:xfrm>
            <a:off x="1438373" y="2427744"/>
            <a:ext cx="5791200" cy="2677656"/>
          </a:xfrm>
          <a:prstGeom prst="rect">
            <a:avLst/>
          </a:prstGeom>
          <a:noFill/>
        </p:spPr>
        <p:txBody>
          <a:bodyPr wrap="square" rtlCol="0">
            <a:spAutoFit/>
          </a:bodyPr>
          <a:lstStyle/>
          <a:p>
            <a:pPr algn="ctr"/>
            <a:r>
              <a:rPr lang="en-US" sz="3200" i="1" dirty="0">
                <a:latin typeface="Book Antiqua" pitchFamily="18" charset="0"/>
              </a:rPr>
              <a:t>“</a:t>
            </a:r>
            <a:r>
              <a:rPr lang="en-US" sz="3200" b="1" i="1" dirty="0">
                <a:latin typeface="Book Antiqua" pitchFamily="18" charset="0"/>
              </a:rPr>
              <a:t>saying, </a:t>
            </a:r>
            <a:r>
              <a:rPr lang="en-US" sz="3600" b="1" i="1" u="sng" dirty="0">
                <a:latin typeface="Book Antiqua" pitchFamily="18" charset="0"/>
              </a:rPr>
              <a:t>Woe, woe, the great city</a:t>
            </a:r>
            <a:r>
              <a:rPr lang="en-US" sz="3600" b="1" i="1" dirty="0">
                <a:latin typeface="Book Antiqua" pitchFamily="18" charset="0"/>
              </a:rPr>
              <a:t>, </a:t>
            </a:r>
            <a:r>
              <a:rPr lang="en-US" sz="3200" b="1" i="1" dirty="0">
                <a:latin typeface="Book Antiqua" pitchFamily="18" charset="0"/>
              </a:rPr>
              <a:t>she that was arrayed in fine linen and purple and scarlet, and decked with gold and precious stone and pearl</a:t>
            </a:r>
            <a:r>
              <a:rPr lang="en-US" sz="3200" i="1" dirty="0">
                <a:latin typeface="Book Antiqua" pitchFamily="18" charset="0"/>
              </a:rPr>
              <a:t>!”</a:t>
            </a:r>
          </a:p>
        </p:txBody>
      </p:sp>
      <p:sp>
        <p:nvSpPr>
          <p:cNvPr id="6" name="Rectangle 5">
            <a:extLst>
              <a:ext uri="{FF2B5EF4-FFF2-40B4-BE49-F238E27FC236}">
                <a16:creationId xmlns:a16="http://schemas.microsoft.com/office/drawing/2014/main" id="{BA9DC65F-63A7-423D-8AA6-72F5EA48E7B6}"/>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
        <p:nvSpPr>
          <p:cNvPr id="7" name="Speech Bubble: Rectangle with Corners Rounded 6">
            <a:extLst>
              <a:ext uri="{FF2B5EF4-FFF2-40B4-BE49-F238E27FC236}">
                <a16:creationId xmlns:a16="http://schemas.microsoft.com/office/drawing/2014/main" id="{C30FBA18-12A6-452D-AC78-946B8DFE11B9}"/>
              </a:ext>
            </a:extLst>
          </p:cNvPr>
          <p:cNvSpPr/>
          <p:nvPr/>
        </p:nvSpPr>
        <p:spPr>
          <a:xfrm>
            <a:off x="114300" y="2535698"/>
            <a:ext cx="1181100" cy="1021556"/>
          </a:xfrm>
          <a:prstGeom prst="wedgeRoundRectCallout">
            <a:avLst>
              <a:gd name="adj1" fmla="val 100688"/>
              <a:gd name="adj2" fmla="val 216"/>
              <a:gd name="adj3" fmla="val 16667"/>
            </a:avLst>
          </a:prstGeom>
          <a:solidFill>
            <a:schemeClr val="accent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dirty="0"/>
              <a:t>cf. Verses 10, 16, 19</a:t>
            </a:r>
          </a:p>
        </p:txBody>
      </p:sp>
    </p:spTree>
    <p:extLst>
      <p:ext uri="{BB962C8B-B14F-4D97-AF65-F5344CB8AC3E}">
        <p14:creationId xmlns:p14="http://schemas.microsoft.com/office/powerpoint/2010/main" val="2159589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4068"/>
            <a:ext cx="8229600" cy="1446550"/>
          </a:xfrm>
          <a:solidFill>
            <a:schemeClr val="tx1"/>
          </a:solidFill>
          <a:ln>
            <a:noFill/>
          </a:ln>
        </p:spPr>
        <p:txBody>
          <a:bodyPr>
            <a:spAutoFit/>
          </a:bodyPr>
          <a:lstStyle/>
          <a:p>
            <a:r>
              <a:rPr lang="en-US" dirty="0">
                <a:solidFill>
                  <a:schemeClr val="bg1"/>
                </a:solidFill>
                <a:latin typeface="Book Antiqua" panose="02040602050305030304" pitchFamily="18" charset="0"/>
              </a:rPr>
              <a:t>Three-fold </a:t>
            </a:r>
            <a:r>
              <a:rPr lang="en-US" b="1" dirty="0">
                <a:solidFill>
                  <a:schemeClr val="bg1"/>
                </a:solidFill>
                <a:latin typeface="Book Antiqua" panose="02040602050305030304" pitchFamily="18" charset="0"/>
              </a:rPr>
              <a:t>lamentation</a:t>
            </a:r>
            <a:r>
              <a:rPr lang="en-US" dirty="0">
                <a:solidFill>
                  <a:schemeClr val="bg1"/>
                </a:solidFill>
                <a:latin typeface="Book Antiqua" panose="02040602050305030304" pitchFamily="18" charset="0"/>
              </a:rPr>
              <a:t> over the judgment of Rome …</a:t>
            </a:r>
            <a:endParaRPr lang="en-US" b="1" dirty="0">
              <a:solidFill>
                <a:schemeClr val="bg1"/>
              </a:solidFill>
              <a:latin typeface="Book Antiqua" panose="02040602050305030304" pitchFamily="18" charset="0"/>
            </a:endParaRPr>
          </a:p>
        </p:txBody>
      </p:sp>
      <p:sp>
        <p:nvSpPr>
          <p:cNvPr id="3" name="Content Placeholder 2"/>
          <p:cNvSpPr>
            <a:spLocks noGrp="1"/>
          </p:cNvSpPr>
          <p:nvPr>
            <p:ph idx="1"/>
          </p:nvPr>
        </p:nvSpPr>
        <p:spPr>
          <a:xfrm>
            <a:off x="457200" y="1997262"/>
            <a:ext cx="8229600" cy="4327338"/>
          </a:xfrm>
          <a:solidFill>
            <a:schemeClr val="bg1"/>
          </a:solidFill>
          <a:ln>
            <a:noFill/>
          </a:ln>
        </p:spPr>
        <p:txBody>
          <a:bodyPr>
            <a:spAutoFit/>
          </a:bodyPr>
          <a:lstStyle/>
          <a:p>
            <a:pPr marL="0" indent="0">
              <a:buNone/>
            </a:pPr>
            <a:r>
              <a:rPr lang="en-US" b="1" dirty="0">
                <a:latin typeface="Book Antiqua" panose="02040602050305030304" pitchFamily="18" charset="0"/>
              </a:rPr>
              <a:t>2. Merchants of the Earth</a:t>
            </a:r>
          </a:p>
          <a:p>
            <a:r>
              <a:rPr lang="en-US" b="1" dirty="0">
                <a:latin typeface="Book Antiqua" panose="02040602050305030304" pitchFamily="18" charset="0"/>
              </a:rPr>
              <a:t>Sorrow of the earth’s merchants</a:t>
            </a:r>
            <a:r>
              <a:rPr lang="en-US" dirty="0">
                <a:latin typeface="Book Antiqua" panose="02040602050305030304" pitchFamily="18" charset="0"/>
              </a:rPr>
              <a:t> – made rich by trade with her</a:t>
            </a:r>
          </a:p>
          <a:p>
            <a:r>
              <a:rPr lang="en-US" dirty="0">
                <a:latin typeface="Book Antiqua" panose="02040602050305030304" pitchFamily="18" charset="0"/>
              </a:rPr>
              <a:t>Mourn over their financial loss – no goods to sell any longer</a:t>
            </a:r>
          </a:p>
          <a:p>
            <a:r>
              <a:rPr lang="en-US" dirty="0">
                <a:latin typeface="Book Antiqua" panose="02040602050305030304" pitchFamily="18" charset="0"/>
              </a:rPr>
              <a:t>All the merchandise they purchased for the great empire – would no longer be needed!</a:t>
            </a:r>
          </a:p>
        </p:txBody>
      </p:sp>
      <p:sp>
        <p:nvSpPr>
          <p:cNvPr id="4" name="Rectangle 3">
            <a:extLst>
              <a:ext uri="{FF2B5EF4-FFF2-40B4-BE49-F238E27FC236}">
                <a16:creationId xmlns:a16="http://schemas.microsoft.com/office/drawing/2014/main" id="{08A6A9DD-4ACE-4D59-86EE-1F9F1671DB4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Tree>
    <p:extLst>
      <p:ext uri="{BB962C8B-B14F-4D97-AF65-F5344CB8AC3E}">
        <p14:creationId xmlns:p14="http://schemas.microsoft.com/office/powerpoint/2010/main" val="36059466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5879"/>
            <a:ext cx="8229600" cy="769441"/>
          </a:xfrm>
          <a:solidFill>
            <a:schemeClr val="tx1"/>
          </a:solidFill>
          <a:ln>
            <a:noFill/>
          </a:ln>
        </p:spPr>
        <p:txBody>
          <a:bodyPr>
            <a:spAutoFit/>
          </a:bodyPr>
          <a:lstStyle/>
          <a:p>
            <a:r>
              <a:rPr lang="en-US" b="1" dirty="0">
                <a:solidFill>
                  <a:schemeClr val="bg1"/>
                </a:solidFill>
                <a:latin typeface="Elephant" pitchFamily="18" charset="0"/>
              </a:rPr>
              <a:t>Merchants of the Earth</a:t>
            </a:r>
          </a:p>
        </p:txBody>
      </p:sp>
      <p:sp>
        <p:nvSpPr>
          <p:cNvPr id="3" name="Content Placeholder 2"/>
          <p:cNvSpPr>
            <a:spLocks noGrp="1"/>
          </p:cNvSpPr>
          <p:nvPr>
            <p:ph idx="1"/>
          </p:nvPr>
        </p:nvSpPr>
        <p:spPr>
          <a:xfrm>
            <a:off x="457200" y="1600200"/>
            <a:ext cx="8229600" cy="4204228"/>
          </a:xfrm>
          <a:solidFill>
            <a:schemeClr val="bg1"/>
          </a:solidFill>
          <a:ln>
            <a:noFill/>
          </a:ln>
        </p:spPr>
        <p:txBody>
          <a:bodyPr>
            <a:spAutoFit/>
          </a:bodyPr>
          <a:lstStyle/>
          <a:p>
            <a:r>
              <a:rPr lang="en-US" dirty="0">
                <a:latin typeface="Book Antiqua" panose="02040602050305030304" pitchFamily="18" charset="0"/>
              </a:rPr>
              <a:t>Look at the </a:t>
            </a:r>
            <a:r>
              <a:rPr lang="en-US" b="1" dirty="0">
                <a:latin typeface="Book Antiqua" panose="02040602050305030304" pitchFamily="18" charset="0"/>
              </a:rPr>
              <a:t>list </a:t>
            </a:r>
            <a:r>
              <a:rPr lang="en-US" dirty="0">
                <a:latin typeface="Book Antiqua" panose="02040602050305030304" pitchFamily="18" charset="0"/>
              </a:rPr>
              <a:t>of items mentioned:</a:t>
            </a:r>
          </a:p>
          <a:p>
            <a:pPr lvl="1"/>
            <a:r>
              <a:rPr lang="en-US" b="1" i="1" dirty="0">
                <a:latin typeface="Book Antiqua" panose="02040602050305030304" pitchFamily="18" charset="0"/>
              </a:rPr>
              <a:t>Gold</a:t>
            </a:r>
          </a:p>
          <a:p>
            <a:pPr lvl="1"/>
            <a:r>
              <a:rPr lang="en-US" b="1" i="1" dirty="0">
                <a:latin typeface="Book Antiqua" panose="02040602050305030304" pitchFamily="18" charset="0"/>
              </a:rPr>
              <a:t>Silver</a:t>
            </a:r>
          </a:p>
          <a:p>
            <a:pPr lvl="1"/>
            <a:r>
              <a:rPr lang="en-US" b="1" i="1" dirty="0">
                <a:latin typeface="Book Antiqua" panose="02040602050305030304" pitchFamily="18" charset="0"/>
              </a:rPr>
              <a:t>Precious stones and pearls</a:t>
            </a:r>
          </a:p>
          <a:p>
            <a:pPr lvl="1"/>
            <a:r>
              <a:rPr lang="en-US" b="1" i="1" dirty="0">
                <a:latin typeface="Book Antiqua" panose="02040602050305030304" pitchFamily="18" charset="0"/>
              </a:rPr>
              <a:t>Fine linen and purple</a:t>
            </a:r>
          </a:p>
          <a:p>
            <a:pPr lvl="1"/>
            <a:r>
              <a:rPr lang="en-US" b="1" i="1" dirty="0">
                <a:latin typeface="Book Antiqua" panose="02040602050305030304" pitchFamily="18" charset="0"/>
              </a:rPr>
              <a:t>Every kind of citron wood, precious woods</a:t>
            </a:r>
          </a:p>
          <a:p>
            <a:pPr lvl="1"/>
            <a:r>
              <a:rPr lang="en-US" b="1" i="1" dirty="0">
                <a:latin typeface="Book Antiqua" panose="02040602050305030304" pitchFamily="18" charset="0"/>
              </a:rPr>
              <a:t>Ivory</a:t>
            </a:r>
          </a:p>
          <a:p>
            <a:pPr lvl="1"/>
            <a:r>
              <a:rPr lang="en-US" b="1" i="1" dirty="0">
                <a:latin typeface="Book Antiqua" panose="02040602050305030304" pitchFamily="18" charset="0"/>
              </a:rPr>
              <a:t>Bronze, iron, marble</a:t>
            </a:r>
          </a:p>
        </p:txBody>
      </p:sp>
      <p:sp>
        <p:nvSpPr>
          <p:cNvPr id="4" name="Rectangle 3">
            <a:extLst>
              <a:ext uri="{FF2B5EF4-FFF2-40B4-BE49-F238E27FC236}">
                <a16:creationId xmlns:a16="http://schemas.microsoft.com/office/drawing/2014/main" id="{35E2E873-04F2-4DB6-81A1-7A46428D6B3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Tree>
    <p:extLst>
      <p:ext uri="{BB962C8B-B14F-4D97-AF65-F5344CB8AC3E}">
        <p14:creationId xmlns:p14="http://schemas.microsoft.com/office/powerpoint/2010/main" val="34242850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5879"/>
            <a:ext cx="8229600" cy="769441"/>
          </a:xfrm>
          <a:solidFill>
            <a:schemeClr val="tx1"/>
          </a:solidFill>
          <a:ln>
            <a:noFill/>
          </a:ln>
        </p:spPr>
        <p:txBody>
          <a:bodyPr>
            <a:spAutoFit/>
          </a:bodyPr>
          <a:lstStyle/>
          <a:p>
            <a:r>
              <a:rPr lang="en-US" b="1" dirty="0">
                <a:solidFill>
                  <a:schemeClr val="bg1"/>
                </a:solidFill>
                <a:latin typeface="Elephant" pitchFamily="18" charset="0"/>
              </a:rPr>
              <a:t>Merchants of the Earth</a:t>
            </a:r>
          </a:p>
        </p:txBody>
      </p:sp>
      <p:sp>
        <p:nvSpPr>
          <p:cNvPr id="3" name="Content Placeholder 2"/>
          <p:cNvSpPr>
            <a:spLocks noGrp="1"/>
          </p:cNvSpPr>
          <p:nvPr>
            <p:ph idx="1"/>
          </p:nvPr>
        </p:nvSpPr>
        <p:spPr>
          <a:xfrm>
            <a:off x="457200" y="1600200"/>
            <a:ext cx="8229600" cy="4721292"/>
          </a:xfrm>
          <a:solidFill>
            <a:schemeClr val="bg1"/>
          </a:solidFill>
          <a:ln>
            <a:noFill/>
          </a:ln>
        </p:spPr>
        <p:txBody>
          <a:bodyPr>
            <a:spAutoFit/>
          </a:bodyPr>
          <a:lstStyle/>
          <a:p>
            <a:r>
              <a:rPr lang="en-US" dirty="0">
                <a:latin typeface="Book Antiqua" panose="02040602050305030304" pitchFamily="18" charset="0"/>
              </a:rPr>
              <a:t>Look at the </a:t>
            </a:r>
            <a:r>
              <a:rPr lang="en-US" b="1" dirty="0">
                <a:latin typeface="Book Antiqua" panose="02040602050305030304" pitchFamily="18" charset="0"/>
              </a:rPr>
              <a:t>list </a:t>
            </a:r>
            <a:r>
              <a:rPr lang="en-US" dirty="0">
                <a:latin typeface="Book Antiqua" panose="02040602050305030304" pitchFamily="18" charset="0"/>
              </a:rPr>
              <a:t>of items mentioned:</a:t>
            </a:r>
          </a:p>
          <a:p>
            <a:pPr lvl="1"/>
            <a:r>
              <a:rPr lang="en-US" b="1" i="1" dirty="0">
                <a:latin typeface="Book Antiqua" panose="02040602050305030304" pitchFamily="18" charset="0"/>
              </a:rPr>
              <a:t>Cinnamon</a:t>
            </a:r>
          </a:p>
          <a:p>
            <a:pPr lvl="1"/>
            <a:r>
              <a:rPr lang="en-US" b="1" i="1" dirty="0">
                <a:latin typeface="Book Antiqua" panose="02040602050305030304" pitchFamily="18" charset="0"/>
              </a:rPr>
              <a:t>Incense</a:t>
            </a:r>
          </a:p>
          <a:p>
            <a:pPr lvl="1"/>
            <a:r>
              <a:rPr lang="en-US" b="1" i="1" dirty="0">
                <a:latin typeface="Book Antiqua" panose="02040602050305030304" pitchFamily="18" charset="0"/>
              </a:rPr>
              <a:t>Fragrant oil and frankincense</a:t>
            </a:r>
          </a:p>
          <a:p>
            <a:pPr lvl="1"/>
            <a:r>
              <a:rPr lang="en-US" b="1" i="1" dirty="0">
                <a:latin typeface="Book Antiqua" panose="02040602050305030304" pitchFamily="18" charset="0"/>
              </a:rPr>
              <a:t>Wine and oil</a:t>
            </a:r>
          </a:p>
          <a:p>
            <a:pPr lvl="1"/>
            <a:r>
              <a:rPr lang="en-US" b="1" i="1" dirty="0">
                <a:latin typeface="Book Antiqua" panose="02040602050305030304" pitchFamily="18" charset="0"/>
              </a:rPr>
              <a:t>Fine flour and wheat</a:t>
            </a:r>
          </a:p>
          <a:p>
            <a:pPr lvl="1"/>
            <a:r>
              <a:rPr lang="en-US" b="1" i="1" dirty="0">
                <a:latin typeface="Book Antiqua" panose="02040602050305030304" pitchFamily="18" charset="0"/>
              </a:rPr>
              <a:t>Cattle, sheep, horses, and chariots</a:t>
            </a:r>
          </a:p>
          <a:p>
            <a:pPr lvl="1"/>
            <a:r>
              <a:rPr lang="en-US" b="1" i="1" dirty="0">
                <a:latin typeface="Book Antiqua" panose="02040602050305030304" pitchFamily="18" charset="0"/>
              </a:rPr>
              <a:t>Slaves of men</a:t>
            </a:r>
          </a:p>
          <a:p>
            <a:pPr lvl="1"/>
            <a:r>
              <a:rPr lang="en-US" b="1" i="1" dirty="0">
                <a:latin typeface="Book Antiqua" panose="02040602050305030304" pitchFamily="18" charset="0"/>
              </a:rPr>
              <a:t>Souls of men</a:t>
            </a:r>
          </a:p>
        </p:txBody>
      </p:sp>
      <p:sp>
        <p:nvSpPr>
          <p:cNvPr id="4" name="Rectangle 3">
            <a:extLst>
              <a:ext uri="{FF2B5EF4-FFF2-40B4-BE49-F238E27FC236}">
                <a16:creationId xmlns:a16="http://schemas.microsoft.com/office/drawing/2014/main" id="{87F4D32F-27B4-45D7-A6EC-C9380DB0C69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Tree>
    <p:extLst>
      <p:ext uri="{BB962C8B-B14F-4D97-AF65-F5344CB8AC3E}">
        <p14:creationId xmlns:p14="http://schemas.microsoft.com/office/powerpoint/2010/main" val="27718072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2280" y="623659"/>
            <a:ext cx="8229600" cy="769441"/>
          </a:xfrm>
          <a:solidFill>
            <a:schemeClr val="tx1"/>
          </a:solidFill>
          <a:ln>
            <a:noFill/>
          </a:ln>
        </p:spPr>
        <p:txBody>
          <a:bodyPr>
            <a:spAutoFit/>
          </a:bodyPr>
          <a:lstStyle/>
          <a:p>
            <a:r>
              <a:rPr lang="en-US" b="1" dirty="0">
                <a:solidFill>
                  <a:schemeClr val="bg1"/>
                </a:solidFill>
                <a:latin typeface="Elephant" pitchFamily="18" charset="0"/>
              </a:rPr>
              <a:t>Merchants of the Earth</a:t>
            </a:r>
          </a:p>
        </p:txBody>
      </p:sp>
      <p:sp>
        <p:nvSpPr>
          <p:cNvPr id="3" name="Content Placeholder 2"/>
          <p:cNvSpPr>
            <a:spLocks noGrp="1"/>
          </p:cNvSpPr>
          <p:nvPr>
            <p:ph idx="1"/>
          </p:nvPr>
        </p:nvSpPr>
        <p:spPr>
          <a:xfrm>
            <a:off x="457200" y="1600200"/>
            <a:ext cx="8229600" cy="4425827"/>
          </a:xfrm>
          <a:solidFill>
            <a:schemeClr val="bg1"/>
          </a:solidFill>
          <a:ln>
            <a:noFill/>
          </a:ln>
        </p:spPr>
        <p:txBody>
          <a:bodyPr>
            <a:spAutoFit/>
          </a:bodyPr>
          <a:lstStyle/>
          <a:p>
            <a:r>
              <a:rPr lang="en-US" dirty="0">
                <a:latin typeface="Book Antiqua" panose="02040602050305030304" pitchFamily="18" charset="0"/>
              </a:rPr>
              <a:t>All the things their souls “</a:t>
            </a:r>
            <a:r>
              <a:rPr lang="en-US" b="1" dirty="0">
                <a:latin typeface="Book Antiqua" panose="02040602050305030304" pitchFamily="18" charset="0"/>
              </a:rPr>
              <a:t>longed for</a:t>
            </a:r>
            <a:r>
              <a:rPr lang="en-US" dirty="0">
                <a:latin typeface="Book Antiqua" panose="02040602050305030304" pitchFamily="18" charset="0"/>
              </a:rPr>
              <a:t>” have now </a:t>
            </a:r>
            <a:r>
              <a:rPr lang="en-US" b="1" dirty="0">
                <a:latin typeface="Book Antiqua" panose="02040602050305030304" pitchFamily="18" charset="0"/>
              </a:rPr>
              <a:t>vanished</a:t>
            </a:r>
            <a:r>
              <a:rPr lang="en-US" dirty="0">
                <a:latin typeface="Book Antiqua" pitchFamily="18" charset="0"/>
              </a:rPr>
              <a:t>!</a:t>
            </a:r>
          </a:p>
          <a:p>
            <a:r>
              <a:rPr lang="en-US" dirty="0">
                <a:latin typeface="Book Antiqua" pitchFamily="18" charset="0"/>
              </a:rPr>
              <a:t>All things of the </a:t>
            </a:r>
            <a:r>
              <a:rPr lang="en-US" b="1" dirty="0">
                <a:latin typeface="Book Antiqua" panose="02040602050305030304" pitchFamily="18" charset="0"/>
              </a:rPr>
              <a:t>rich</a:t>
            </a:r>
            <a:r>
              <a:rPr lang="en-US" dirty="0">
                <a:latin typeface="Book Antiqua" panose="02040602050305030304" pitchFamily="18" charset="0"/>
              </a:rPr>
              <a:t> and splendor of </a:t>
            </a:r>
            <a:r>
              <a:rPr lang="en-US" b="1" dirty="0">
                <a:latin typeface="Book Antiqua" panose="02040602050305030304" pitchFamily="18" charset="0"/>
              </a:rPr>
              <a:t>luxuries</a:t>
            </a:r>
            <a:r>
              <a:rPr lang="en-US" dirty="0">
                <a:latin typeface="Book Antiqua" pitchFamily="18" charset="0"/>
              </a:rPr>
              <a:t> – have left them!</a:t>
            </a:r>
          </a:p>
          <a:p>
            <a:r>
              <a:rPr lang="en-US" dirty="0">
                <a:latin typeface="Book Antiqua" pitchFamily="18" charset="0"/>
              </a:rPr>
              <a:t>No more shall they be able to </a:t>
            </a:r>
            <a:r>
              <a:rPr lang="en-US" b="1" dirty="0">
                <a:latin typeface="Book Antiqua" panose="02040602050305030304" pitchFamily="18" charset="0"/>
              </a:rPr>
              <a:t>obtain </a:t>
            </a:r>
            <a:r>
              <a:rPr lang="en-US" dirty="0">
                <a:latin typeface="Book Antiqua" pitchFamily="18" charset="0"/>
              </a:rPr>
              <a:t>them!</a:t>
            </a:r>
          </a:p>
          <a:p>
            <a:r>
              <a:rPr lang="en-US" dirty="0">
                <a:latin typeface="Book Antiqua" pitchFamily="18" charset="0"/>
              </a:rPr>
              <a:t>The “</a:t>
            </a:r>
            <a:r>
              <a:rPr lang="en-US" b="1" dirty="0">
                <a:latin typeface="Book Antiqua" panose="02040602050305030304" pitchFamily="18" charset="0"/>
              </a:rPr>
              <a:t>cash cow</a:t>
            </a:r>
            <a:r>
              <a:rPr lang="en-US" dirty="0">
                <a:latin typeface="Book Antiqua" panose="02040602050305030304" pitchFamily="18" charset="0"/>
              </a:rPr>
              <a:t>” has expired!</a:t>
            </a:r>
          </a:p>
          <a:p>
            <a:r>
              <a:rPr lang="en-US" b="1" dirty="0">
                <a:latin typeface="Book Antiqua" panose="02040602050305030304" pitchFamily="18" charset="0"/>
              </a:rPr>
              <a:t>Compare with the fall of Tyre.</a:t>
            </a:r>
            <a:br>
              <a:rPr lang="en-US" b="1" dirty="0">
                <a:latin typeface="Book Antiqua" panose="02040602050305030304" pitchFamily="18" charset="0"/>
              </a:rPr>
            </a:br>
            <a:r>
              <a:rPr lang="en-US" b="1" dirty="0">
                <a:latin typeface="Book Antiqua" panose="02040602050305030304" pitchFamily="18" charset="0"/>
              </a:rPr>
              <a:t>Ezekiel 26-28:19</a:t>
            </a:r>
          </a:p>
        </p:txBody>
      </p:sp>
      <p:sp>
        <p:nvSpPr>
          <p:cNvPr id="4" name="Rectangle 3">
            <a:extLst>
              <a:ext uri="{FF2B5EF4-FFF2-40B4-BE49-F238E27FC236}">
                <a16:creationId xmlns:a16="http://schemas.microsoft.com/office/drawing/2014/main" id="{E70ABC8F-A6DA-4558-9538-A036FAB0E23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Tree>
    <p:extLst>
      <p:ext uri="{BB962C8B-B14F-4D97-AF65-F5344CB8AC3E}">
        <p14:creationId xmlns:p14="http://schemas.microsoft.com/office/powerpoint/2010/main" val="30499209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5879"/>
            <a:ext cx="8229600" cy="769441"/>
          </a:xfrm>
          <a:solidFill>
            <a:schemeClr val="tx1"/>
          </a:solidFill>
          <a:ln>
            <a:noFill/>
          </a:ln>
        </p:spPr>
        <p:txBody>
          <a:bodyPr>
            <a:spAutoFit/>
          </a:bodyPr>
          <a:lstStyle/>
          <a:p>
            <a:r>
              <a:rPr lang="en-US" b="1" dirty="0">
                <a:solidFill>
                  <a:schemeClr val="bg1"/>
                </a:solidFill>
                <a:latin typeface="Elephant" pitchFamily="18" charset="0"/>
              </a:rPr>
              <a:t>Merchants of the Earth</a:t>
            </a:r>
          </a:p>
        </p:txBody>
      </p:sp>
      <p:sp>
        <p:nvSpPr>
          <p:cNvPr id="3" name="Content Placeholder 2"/>
          <p:cNvSpPr>
            <a:spLocks noGrp="1"/>
          </p:cNvSpPr>
          <p:nvPr>
            <p:ph idx="1"/>
          </p:nvPr>
        </p:nvSpPr>
        <p:spPr>
          <a:xfrm>
            <a:off x="457200" y="1600200"/>
            <a:ext cx="8229600" cy="3736407"/>
          </a:xfrm>
          <a:solidFill>
            <a:schemeClr val="bg1"/>
          </a:solidFill>
          <a:ln>
            <a:noFill/>
          </a:ln>
        </p:spPr>
        <p:txBody>
          <a:bodyPr>
            <a:spAutoFit/>
          </a:bodyPr>
          <a:lstStyle/>
          <a:p>
            <a:r>
              <a:rPr lang="en-US" dirty="0">
                <a:latin typeface="Book Antiqua" panose="02040602050305030304" pitchFamily="18" charset="0"/>
              </a:rPr>
              <a:t>They too </a:t>
            </a:r>
            <a:r>
              <a:rPr lang="en-US" b="1" dirty="0">
                <a:latin typeface="Book Antiqua" panose="02040602050305030304" pitchFamily="18" charset="0"/>
              </a:rPr>
              <a:t>keep their distance</a:t>
            </a:r>
          </a:p>
          <a:p>
            <a:r>
              <a:rPr lang="en-US" b="1" dirty="0">
                <a:latin typeface="Book Antiqua" panose="02040602050305030304" pitchFamily="18" charset="0"/>
              </a:rPr>
              <a:t>Witnessing</a:t>
            </a:r>
            <a:r>
              <a:rPr lang="en-US" dirty="0">
                <a:latin typeface="Book Antiqua" panose="02040602050305030304" pitchFamily="18" charset="0"/>
              </a:rPr>
              <a:t> her weeping, torment, and wailing</a:t>
            </a:r>
          </a:p>
          <a:p>
            <a:r>
              <a:rPr lang="en-US" b="1" dirty="0">
                <a:latin typeface="Book Antiqua" panose="02040602050305030304" pitchFamily="18" charset="0"/>
              </a:rPr>
              <a:t>Distressed</a:t>
            </a:r>
            <a:r>
              <a:rPr lang="en-US" dirty="0">
                <a:latin typeface="Book Antiqua" panose="02040602050305030304" pitchFamily="18" charset="0"/>
              </a:rPr>
              <a:t> that the once “</a:t>
            </a:r>
            <a:r>
              <a:rPr lang="en-US" b="1" i="1" dirty="0">
                <a:latin typeface="Book Antiqua" panose="02040602050305030304" pitchFamily="18" charset="0"/>
              </a:rPr>
              <a:t>invincible empire</a:t>
            </a:r>
            <a:r>
              <a:rPr lang="en-US" dirty="0">
                <a:latin typeface="Book Antiqua" panose="02040602050305030304" pitchFamily="18" charset="0"/>
              </a:rPr>
              <a:t>” clothed in purple and scarlet, adorned with gold and precious stones and pearls – laid waste!</a:t>
            </a:r>
          </a:p>
        </p:txBody>
      </p:sp>
      <p:sp>
        <p:nvSpPr>
          <p:cNvPr id="4" name="Rectangle 3">
            <a:extLst>
              <a:ext uri="{FF2B5EF4-FFF2-40B4-BE49-F238E27FC236}">
                <a16:creationId xmlns:a16="http://schemas.microsoft.com/office/drawing/2014/main" id="{F9295B71-F6BA-4D14-B745-702F127A898C}"/>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Tree>
    <p:extLst>
      <p:ext uri="{BB962C8B-B14F-4D97-AF65-F5344CB8AC3E}">
        <p14:creationId xmlns:p14="http://schemas.microsoft.com/office/powerpoint/2010/main" val="1683144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latin typeface="OldCentury" pitchFamily="2" charset="0"/>
              </a:rPr>
              <a:t>Revelation 18:7</a:t>
            </a:r>
          </a:p>
        </p:txBody>
      </p:sp>
      <p:pic>
        <p:nvPicPr>
          <p:cNvPr id="4" name="Content Placeholder 3"/>
          <p:cNvPicPr>
            <a:picLocks noChangeAspect="1" noChangeArrowheads="1"/>
          </p:cNvPicPr>
          <p:nvPr/>
        </p:nvPicPr>
        <p:blipFill>
          <a:blip r:embed="rId2"/>
          <a:srcRect/>
          <a:stretch>
            <a:fillRect/>
          </a:stretch>
        </p:blipFill>
        <p:spPr bwMode="auto">
          <a:xfrm>
            <a:off x="457200" y="1600200"/>
            <a:ext cx="8001000" cy="5257800"/>
          </a:xfrm>
          <a:prstGeom prst="rect">
            <a:avLst/>
          </a:prstGeom>
          <a:noFill/>
          <a:ln w="9525">
            <a:noFill/>
            <a:miter lim="800000"/>
            <a:headEnd/>
            <a:tailEnd/>
          </a:ln>
        </p:spPr>
      </p:pic>
      <p:sp>
        <p:nvSpPr>
          <p:cNvPr id="5" name="TextBox 4"/>
          <p:cNvSpPr txBox="1"/>
          <p:nvPr/>
        </p:nvSpPr>
        <p:spPr>
          <a:xfrm>
            <a:off x="1514181" y="1981200"/>
            <a:ext cx="5791200" cy="3539430"/>
          </a:xfrm>
          <a:prstGeom prst="rect">
            <a:avLst/>
          </a:prstGeom>
          <a:noFill/>
        </p:spPr>
        <p:txBody>
          <a:bodyPr wrap="square" rtlCol="0">
            <a:spAutoFit/>
          </a:bodyPr>
          <a:lstStyle/>
          <a:p>
            <a:pPr algn="ctr"/>
            <a:r>
              <a:rPr lang="en-US" sz="3200" i="1" dirty="0">
                <a:latin typeface="Book Antiqua" pitchFamily="18" charset="0"/>
              </a:rPr>
              <a:t>“</a:t>
            </a:r>
            <a:r>
              <a:rPr lang="en-US" sz="3200" b="1" i="1" dirty="0">
                <a:latin typeface="Book Antiqua" pitchFamily="18" charset="0"/>
              </a:rPr>
              <a:t>How much soever she </a:t>
            </a:r>
            <a:r>
              <a:rPr lang="en-US" sz="3200" b="1" i="1" u="sng" dirty="0">
                <a:latin typeface="Book Antiqua" pitchFamily="18" charset="0"/>
              </a:rPr>
              <a:t>glorified herself</a:t>
            </a:r>
            <a:r>
              <a:rPr lang="en-US" sz="3200" b="1" i="1" dirty="0">
                <a:latin typeface="Book Antiqua" pitchFamily="18" charset="0"/>
              </a:rPr>
              <a:t>, and </a:t>
            </a:r>
            <a:r>
              <a:rPr lang="en-US" sz="3200" b="1" i="1" u="sng" dirty="0">
                <a:latin typeface="Book Antiqua" pitchFamily="18" charset="0"/>
              </a:rPr>
              <a:t>waxed wanton</a:t>
            </a:r>
            <a:r>
              <a:rPr lang="en-US" sz="3200" b="1" i="1" dirty="0">
                <a:latin typeface="Book Antiqua" pitchFamily="18" charset="0"/>
              </a:rPr>
              <a:t>, so much give her of </a:t>
            </a:r>
            <a:r>
              <a:rPr lang="en-US" sz="3200" b="1" i="1" u="sng" dirty="0">
                <a:latin typeface="Book Antiqua" pitchFamily="18" charset="0"/>
              </a:rPr>
              <a:t>torment and mourning</a:t>
            </a:r>
            <a:r>
              <a:rPr lang="en-US" sz="3200" b="1" i="1" dirty="0">
                <a:latin typeface="Book Antiqua" pitchFamily="18" charset="0"/>
              </a:rPr>
              <a:t>: for she saith in her heart, </a:t>
            </a:r>
            <a:r>
              <a:rPr lang="en-US" sz="3200" b="1" i="1" u="sng" dirty="0">
                <a:latin typeface="Book Antiqua" pitchFamily="18" charset="0"/>
              </a:rPr>
              <a:t>I sit a queen</a:t>
            </a:r>
            <a:r>
              <a:rPr lang="en-US" sz="3200" b="1" i="1" dirty="0">
                <a:latin typeface="Book Antiqua" pitchFamily="18" charset="0"/>
              </a:rPr>
              <a:t>, and am no widow, and </a:t>
            </a:r>
            <a:r>
              <a:rPr lang="en-US" sz="3200" b="1" i="1" u="sng" dirty="0">
                <a:latin typeface="Book Antiqua" pitchFamily="18" charset="0"/>
              </a:rPr>
              <a:t>shall in no wise see mourning</a:t>
            </a:r>
            <a:r>
              <a:rPr lang="en-US" sz="3200" i="1" dirty="0">
                <a:latin typeface="Book Antiqua" pitchFamily="18" charset="0"/>
              </a:rPr>
              <a:t>.”</a:t>
            </a:r>
          </a:p>
        </p:txBody>
      </p:sp>
      <p:sp>
        <p:nvSpPr>
          <p:cNvPr id="6" name="Rectangle 5">
            <a:extLst>
              <a:ext uri="{FF2B5EF4-FFF2-40B4-BE49-F238E27FC236}">
                <a16:creationId xmlns:a16="http://schemas.microsoft.com/office/drawing/2014/main" id="{5C84249B-14C7-493D-9BCE-97F3C78CCED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Tree>
    <p:extLst>
      <p:ext uri="{BB962C8B-B14F-4D97-AF65-F5344CB8AC3E}">
        <p14:creationId xmlns:p14="http://schemas.microsoft.com/office/powerpoint/2010/main" val="639478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latin typeface="OldCentury" pitchFamily="2" charset="0"/>
              </a:rPr>
              <a:t>Revelation 18:17</a:t>
            </a:r>
          </a:p>
        </p:txBody>
      </p:sp>
      <p:pic>
        <p:nvPicPr>
          <p:cNvPr id="4" name="Content Placeholder 3"/>
          <p:cNvPicPr>
            <a:picLocks noChangeAspect="1" noChangeArrowheads="1"/>
          </p:cNvPicPr>
          <p:nvPr/>
        </p:nvPicPr>
        <p:blipFill>
          <a:blip r:embed="rId2"/>
          <a:srcRect/>
          <a:stretch>
            <a:fillRect/>
          </a:stretch>
        </p:blipFill>
        <p:spPr bwMode="auto">
          <a:xfrm>
            <a:off x="685800" y="1600200"/>
            <a:ext cx="7391400" cy="5257800"/>
          </a:xfrm>
          <a:prstGeom prst="rect">
            <a:avLst/>
          </a:prstGeom>
          <a:noFill/>
          <a:ln w="9525">
            <a:noFill/>
            <a:miter lim="800000"/>
            <a:headEnd/>
            <a:tailEnd/>
          </a:ln>
        </p:spPr>
      </p:pic>
      <p:sp>
        <p:nvSpPr>
          <p:cNvPr id="5" name="TextBox 4"/>
          <p:cNvSpPr txBox="1"/>
          <p:nvPr/>
        </p:nvSpPr>
        <p:spPr>
          <a:xfrm>
            <a:off x="1448192" y="1981984"/>
            <a:ext cx="5791200" cy="3600986"/>
          </a:xfrm>
          <a:prstGeom prst="rect">
            <a:avLst/>
          </a:prstGeom>
          <a:noFill/>
        </p:spPr>
        <p:txBody>
          <a:bodyPr wrap="square" rtlCol="0">
            <a:spAutoFit/>
          </a:bodyPr>
          <a:lstStyle/>
          <a:p>
            <a:pPr algn="ctr"/>
            <a:r>
              <a:rPr lang="en-US" sz="3200" i="1" dirty="0">
                <a:latin typeface="Book Antiqua" pitchFamily="18" charset="0"/>
              </a:rPr>
              <a:t>“</a:t>
            </a:r>
            <a:r>
              <a:rPr lang="en-US" sz="3200" b="1" i="1" dirty="0">
                <a:latin typeface="Book Antiqua" pitchFamily="18" charset="0"/>
              </a:rPr>
              <a:t>for in </a:t>
            </a:r>
            <a:r>
              <a:rPr lang="en-US" sz="3200" b="1" i="1" u="sng" dirty="0">
                <a:latin typeface="Book Antiqua" pitchFamily="18" charset="0"/>
              </a:rPr>
              <a:t>an hour</a:t>
            </a:r>
            <a:r>
              <a:rPr lang="en-US" sz="3200" b="1" i="1" dirty="0">
                <a:latin typeface="Book Antiqua" pitchFamily="18" charset="0"/>
              </a:rPr>
              <a:t> so great riches is made desolate. And every </a:t>
            </a:r>
            <a:r>
              <a:rPr lang="en-US" sz="3600" b="1" i="1" u="sng" dirty="0">
                <a:latin typeface="Book Antiqua" pitchFamily="18" charset="0"/>
              </a:rPr>
              <a:t>shipmaster</a:t>
            </a:r>
            <a:r>
              <a:rPr lang="en-US" sz="3200" b="1" i="1" dirty="0">
                <a:latin typeface="Book Antiqua" pitchFamily="18" charset="0"/>
              </a:rPr>
              <a:t>, and every one that saileth any wither, and mariners, and as many as gain their living by sea, stood afar off</a:t>
            </a:r>
            <a:r>
              <a:rPr lang="en-US" sz="3200" i="1" dirty="0">
                <a:latin typeface="Book Antiqua" pitchFamily="18" charset="0"/>
              </a:rPr>
              <a:t>,”</a:t>
            </a:r>
          </a:p>
        </p:txBody>
      </p:sp>
      <p:sp>
        <p:nvSpPr>
          <p:cNvPr id="6" name="Rectangle 5">
            <a:extLst>
              <a:ext uri="{FF2B5EF4-FFF2-40B4-BE49-F238E27FC236}">
                <a16:creationId xmlns:a16="http://schemas.microsoft.com/office/drawing/2014/main" id="{D47A624E-6110-4482-8890-AAAB46966E82}"/>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Tree>
    <p:extLst>
      <p:ext uri="{BB962C8B-B14F-4D97-AF65-F5344CB8AC3E}">
        <p14:creationId xmlns:p14="http://schemas.microsoft.com/office/powerpoint/2010/main" val="1918356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latin typeface="OldCentury" pitchFamily="2" charset="0"/>
              </a:rPr>
              <a:t>Revelation 18:18</a:t>
            </a:r>
          </a:p>
        </p:txBody>
      </p:sp>
      <p:pic>
        <p:nvPicPr>
          <p:cNvPr id="4" name="Content Placeholder 3"/>
          <p:cNvPicPr>
            <a:picLocks noChangeAspect="1" noChangeArrowheads="1"/>
          </p:cNvPicPr>
          <p:nvPr/>
        </p:nvPicPr>
        <p:blipFill>
          <a:blip r:embed="rId2"/>
          <a:srcRect/>
          <a:stretch>
            <a:fillRect/>
          </a:stretch>
        </p:blipFill>
        <p:spPr bwMode="auto">
          <a:xfrm>
            <a:off x="685800" y="1600200"/>
            <a:ext cx="7391400" cy="5257800"/>
          </a:xfrm>
          <a:prstGeom prst="rect">
            <a:avLst/>
          </a:prstGeom>
          <a:noFill/>
          <a:ln w="9525">
            <a:noFill/>
            <a:miter lim="800000"/>
            <a:headEnd/>
            <a:tailEnd/>
          </a:ln>
        </p:spPr>
      </p:pic>
      <p:sp>
        <p:nvSpPr>
          <p:cNvPr id="5" name="TextBox 4"/>
          <p:cNvSpPr txBox="1"/>
          <p:nvPr/>
        </p:nvSpPr>
        <p:spPr>
          <a:xfrm>
            <a:off x="1447800" y="2539186"/>
            <a:ext cx="5791200" cy="2185214"/>
          </a:xfrm>
          <a:prstGeom prst="rect">
            <a:avLst/>
          </a:prstGeom>
          <a:noFill/>
        </p:spPr>
        <p:txBody>
          <a:bodyPr wrap="square" rtlCol="0">
            <a:spAutoFit/>
          </a:bodyPr>
          <a:lstStyle/>
          <a:p>
            <a:pPr algn="ctr"/>
            <a:r>
              <a:rPr lang="en-US" sz="3200" i="1" dirty="0">
                <a:latin typeface="Book Antiqua" pitchFamily="18" charset="0"/>
              </a:rPr>
              <a:t>“</a:t>
            </a:r>
            <a:r>
              <a:rPr lang="en-US" sz="3200" b="1" i="1" dirty="0">
                <a:latin typeface="Book Antiqua" pitchFamily="18" charset="0"/>
              </a:rPr>
              <a:t>and cried out as they looked upon the smoke of her burning, saying, </a:t>
            </a:r>
            <a:r>
              <a:rPr lang="en-US" sz="3600" b="1" i="1" u="sng" dirty="0">
                <a:latin typeface="Book Antiqua" pitchFamily="18" charset="0"/>
              </a:rPr>
              <a:t>What (city) is like the great city</a:t>
            </a:r>
            <a:r>
              <a:rPr lang="en-US" sz="3600" i="1" dirty="0">
                <a:latin typeface="Book Antiqua" pitchFamily="18" charset="0"/>
              </a:rPr>
              <a:t>?”</a:t>
            </a:r>
            <a:endParaRPr lang="en-US" sz="3200" i="1" dirty="0">
              <a:latin typeface="Book Antiqua" pitchFamily="18" charset="0"/>
            </a:endParaRPr>
          </a:p>
        </p:txBody>
      </p:sp>
      <p:sp>
        <p:nvSpPr>
          <p:cNvPr id="6" name="Rectangle 5">
            <a:extLst>
              <a:ext uri="{FF2B5EF4-FFF2-40B4-BE49-F238E27FC236}">
                <a16:creationId xmlns:a16="http://schemas.microsoft.com/office/drawing/2014/main" id="{B547A594-A1BF-44A3-A7A4-7253AC447107}"/>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
        <p:nvSpPr>
          <p:cNvPr id="7" name="Speech Bubble: Rectangle with Corners Rounded 6">
            <a:extLst>
              <a:ext uri="{FF2B5EF4-FFF2-40B4-BE49-F238E27FC236}">
                <a16:creationId xmlns:a16="http://schemas.microsoft.com/office/drawing/2014/main" id="{DF1EC308-F15F-495C-ABF6-CD0B7C20578A}"/>
              </a:ext>
            </a:extLst>
          </p:cNvPr>
          <p:cNvSpPr/>
          <p:nvPr/>
        </p:nvSpPr>
        <p:spPr>
          <a:xfrm>
            <a:off x="76200" y="3128605"/>
            <a:ext cx="1447800" cy="715089"/>
          </a:xfrm>
          <a:prstGeom prst="wedgeRoundRectCallout">
            <a:avLst>
              <a:gd name="adj1" fmla="val 100688"/>
              <a:gd name="adj2" fmla="val 31144"/>
              <a:gd name="adj3" fmla="val 16667"/>
            </a:avLst>
          </a:prstGeom>
          <a:solidFill>
            <a:schemeClr val="accent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dirty="0"/>
              <a:t>cf. Jeremiah 51:60-64</a:t>
            </a:r>
          </a:p>
        </p:txBody>
      </p:sp>
    </p:spTree>
    <p:extLst>
      <p:ext uri="{BB962C8B-B14F-4D97-AF65-F5344CB8AC3E}">
        <p14:creationId xmlns:p14="http://schemas.microsoft.com/office/powerpoint/2010/main" val="3327194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latin typeface="OldCentury" pitchFamily="2" charset="0"/>
              </a:rPr>
              <a:t>Revelation 18:19</a:t>
            </a:r>
          </a:p>
        </p:txBody>
      </p:sp>
      <p:pic>
        <p:nvPicPr>
          <p:cNvPr id="4" name="Content Placeholder 3"/>
          <p:cNvPicPr>
            <a:picLocks noChangeAspect="1" noChangeArrowheads="1"/>
          </p:cNvPicPr>
          <p:nvPr/>
        </p:nvPicPr>
        <p:blipFill>
          <a:blip r:embed="rId2"/>
          <a:srcRect/>
          <a:stretch>
            <a:fillRect/>
          </a:stretch>
        </p:blipFill>
        <p:spPr bwMode="auto">
          <a:xfrm>
            <a:off x="457200" y="1295400"/>
            <a:ext cx="7620000" cy="5678984"/>
          </a:xfrm>
          <a:prstGeom prst="rect">
            <a:avLst/>
          </a:prstGeom>
          <a:noFill/>
          <a:ln w="9525">
            <a:noFill/>
            <a:miter lim="800000"/>
            <a:headEnd/>
            <a:tailEnd/>
          </a:ln>
        </p:spPr>
      </p:pic>
      <p:sp>
        <p:nvSpPr>
          <p:cNvPr id="5" name="TextBox 4"/>
          <p:cNvSpPr txBox="1"/>
          <p:nvPr/>
        </p:nvSpPr>
        <p:spPr>
          <a:xfrm>
            <a:off x="1323681" y="1495719"/>
            <a:ext cx="5791200" cy="4154984"/>
          </a:xfrm>
          <a:prstGeom prst="rect">
            <a:avLst/>
          </a:prstGeom>
          <a:noFill/>
        </p:spPr>
        <p:txBody>
          <a:bodyPr wrap="square" rtlCol="0">
            <a:spAutoFit/>
          </a:bodyPr>
          <a:lstStyle/>
          <a:p>
            <a:pPr algn="ctr"/>
            <a:r>
              <a:rPr lang="en-US" sz="3200" i="1" dirty="0">
                <a:latin typeface="Book Antiqua" pitchFamily="18" charset="0"/>
              </a:rPr>
              <a:t>“</a:t>
            </a:r>
            <a:r>
              <a:rPr lang="en-US" sz="3200" b="1" i="1" dirty="0">
                <a:latin typeface="Book Antiqua" pitchFamily="18" charset="0"/>
              </a:rPr>
              <a:t>And they cast dust on their heads, and cried, weeping and mourning, saying, </a:t>
            </a:r>
            <a:r>
              <a:rPr lang="en-US" sz="3600" b="1" i="1" u="sng" dirty="0">
                <a:latin typeface="Book Antiqua" pitchFamily="18" charset="0"/>
              </a:rPr>
              <a:t>Woe, woe, the great city</a:t>
            </a:r>
            <a:r>
              <a:rPr lang="en-US" sz="3600" b="1" i="1" dirty="0">
                <a:latin typeface="Book Antiqua" pitchFamily="18" charset="0"/>
              </a:rPr>
              <a:t>,</a:t>
            </a:r>
            <a:r>
              <a:rPr lang="en-US" sz="3200" b="1" i="1" dirty="0">
                <a:latin typeface="Book Antiqua" pitchFamily="18" charset="0"/>
              </a:rPr>
              <a:t> wherein all that had their ships in the sea were made rich by reason of her costliness! for in </a:t>
            </a:r>
            <a:r>
              <a:rPr lang="en-US" sz="3200" b="1" i="1" u="sng" dirty="0">
                <a:latin typeface="Book Antiqua" pitchFamily="18" charset="0"/>
              </a:rPr>
              <a:t>one hour</a:t>
            </a:r>
            <a:r>
              <a:rPr lang="en-US" sz="3200" b="1" i="1" dirty="0">
                <a:latin typeface="Book Antiqua" pitchFamily="18" charset="0"/>
              </a:rPr>
              <a:t> is she made desolate</a:t>
            </a:r>
            <a:r>
              <a:rPr lang="en-US" sz="3200" i="1" dirty="0">
                <a:latin typeface="Book Antiqua" pitchFamily="18" charset="0"/>
              </a:rPr>
              <a:t>.”</a:t>
            </a:r>
          </a:p>
        </p:txBody>
      </p:sp>
      <p:sp>
        <p:nvSpPr>
          <p:cNvPr id="6" name="Rectangle 5">
            <a:extLst>
              <a:ext uri="{FF2B5EF4-FFF2-40B4-BE49-F238E27FC236}">
                <a16:creationId xmlns:a16="http://schemas.microsoft.com/office/drawing/2014/main" id="{E3C4D598-8AEA-4C52-990B-5FDC71203775}"/>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
        <p:nvSpPr>
          <p:cNvPr id="7" name="Speech Bubble: Rectangle with Corners Rounded 6">
            <a:extLst>
              <a:ext uri="{FF2B5EF4-FFF2-40B4-BE49-F238E27FC236}">
                <a16:creationId xmlns:a16="http://schemas.microsoft.com/office/drawing/2014/main" id="{9103C0A6-C674-4ACA-8B27-7275CE8D8B99}"/>
              </a:ext>
            </a:extLst>
          </p:cNvPr>
          <p:cNvSpPr/>
          <p:nvPr/>
        </p:nvSpPr>
        <p:spPr>
          <a:xfrm>
            <a:off x="96520" y="3505200"/>
            <a:ext cx="1351280" cy="1605915"/>
          </a:xfrm>
          <a:prstGeom prst="wedgeRoundRectCallout">
            <a:avLst>
              <a:gd name="adj1" fmla="val 104295"/>
              <a:gd name="adj2" fmla="val 23028"/>
              <a:gd name="adj3" fmla="val 16667"/>
            </a:avLst>
          </a:prstGeom>
          <a:solidFill>
            <a:schemeClr val="accent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dirty="0"/>
              <a:t>Short time. Revelation 17:12; 18:10</a:t>
            </a:r>
          </a:p>
        </p:txBody>
      </p:sp>
    </p:spTree>
    <p:extLst>
      <p:ext uri="{BB962C8B-B14F-4D97-AF65-F5344CB8AC3E}">
        <p14:creationId xmlns:p14="http://schemas.microsoft.com/office/powerpoint/2010/main" val="158175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2081"/>
            <a:ext cx="8229600" cy="1446550"/>
          </a:xfrm>
          <a:solidFill>
            <a:schemeClr val="tx1"/>
          </a:solidFill>
          <a:ln>
            <a:noFill/>
          </a:ln>
        </p:spPr>
        <p:txBody>
          <a:bodyPr>
            <a:spAutoFit/>
          </a:bodyPr>
          <a:lstStyle/>
          <a:p>
            <a:r>
              <a:rPr lang="en-US" dirty="0">
                <a:solidFill>
                  <a:schemeClr val="bg1"/>
                </a:solidFill>
                <a:latin typeface="Book Antiqua" panose="02040602050305030304" pitchFamily="18" charset="0"/>
              </a:rPr>
              <a:t>Three-fold </a:t>
            </a:r>
            <a:r>
              <a:rPr lang="en-US" b="1" dirty="0">
                <a:solidFill>
                  <a:schemeClr val="bg1"/>
                </a:solidFill>
                <a:latin typeface="Book Antiqua" panose="02040602050305030304" pitchFamily="18" charset="0"/>
              </a:rPr>
              <a:t>lamentation</a:t>
            </a:r>
            <a:r>
              <a:rPr lang="en-US" dirty="0">
                <a:solidFill>
                  <a:schemeClr val="bg1"/>
                </a:solidFill>
                <a:latin typeface="Book Antiqua" panose="02040602050305030304" pitchFamily="18" charset="0"/>
              </a:rPr>
              <a:t> over </a:t>
            </a:r>
            <a:br>
              <a:rPr lang="en-US" dirty="0">
                <a:solidFill>
                  <a:schemeClr val="bg1"/>
                </a:solidFill>
                <a:latin typeface="Book Antiqua" panose="02040602050305030304" pitchFamily="18" charset="0"/>
              </a:rPr>
            </a:br>
            <a:r>
              <a:rPr lang="en-US" dirty="0">
                <a:solidFill>
                  <a:schemeClr val="bg1"/>
                </a:solidFill>
                <a:latin typeface="Book Antiqua" panose="02040602050305030304" pitchFamily="18" charset="0"/>
              </a:rPr>
              <a:t>the judgment of Rome …</a:t>
            </a:r>
            <a:endParaRPr lang="en-US" b="1" dirty="0">
              <a:solidFill>
                <a:schemeClr val="bg1"/>
              </a:solidFill>
              <a:latin typeface="Book Antiqua" panose="02040602050305030304" pitchFamily="18" charset="0"/>
            </a:endParaRPr>
          </a:p>
        </p:txBody>
      </p:sp>
      <p:sp>
        <p:nvSpPr>
          <p:cNvPr id="3" name="Content Placeholder 2"/>
          <p:cNvSpPr>
            <a:spLocks noGrp="1"/>
          </p:cNvSpPr>
          <p:nvPr>
            <p:ph idx="1"/>
          </p:nvPr>
        </p:nvSpPr>
        <p:spPr>
          <a:xfrm>
            <a:off x="457200" y="2162616"/>
            <a:ext cx="8229600" cy="3933384"/>
          </a:xfrm>
          <a:solidFill>
            <a:schemeClr val="bg1"/>
          </a:solidFill>
          <a:ln>
            <a:noFill/>
          </a:ln>
        </p:spPr>
        <p:txBody>
          <a:bodyPr>
            <a:spAutoFit/>
          </a:bodyPr>
          <a:lstStyle/>
          <a:p>
            <a:pPr marL="0" indent="0">
              <a:buNone/>
            </a:pPr>
            <a:r>
              <a:rPr lang="en-US" b="1" dirty="0">
                <a:latin typeface="Book Antiqua" panose="02040602050305030304" pitchFamily="18" charset="0"/>
              </a:rPr>
              <a:t>3. Seafarers of the Earth</a:t>
            </a:r>
          </a:p>
          <a:p>
            <a:r>
              <a:rPr lang="en-US" b="1" dirty="0">
                <a:latin typeface="Book Antiqua" panose="02040602050305030304" pitchFamily="18" charset="0"/>
              </a:rPr>
              <a:t>Sorrow of the ship merchants</a:t>
            </a:r>
            <a:r>
              <a:rPr lang="en-US" dirty="0">
                <a:latin typeface="Book Antiqua" panose="02040602050305030304" pitchFamily="18" charset="0"/>
              </a:rPr>
              <a:t>.</a:t>
            </a:r>
          </a:p>
          <a:p>
            <a:r>
              <a:rPr lang="en-US" dirty="0">
                <a:latin typeface="Book Antiqua" panose="02040602050305030304" pitchFamily="18" charset="0"/>
              </a:rPr>
              <a:t>Every </a:t>
            </a:r>
            <a:r>
              <a:rPr lang="en-US" b="1" dirty="0">
                <a:latin typeface="Book Antiqua" panose="02040602050305030304" pitchFamily="18" charset="0"/>
              </a:rPr>
              <a:t>shipmaster</a:t>
            </a:r>
            <a:r>
              <a:rPr lang="en-US" dirty="0">
                <a:latin typeface="Book Antiqua" panose="02040602050305030304" pitchFamily="18" charset="0"/>
              </a:rPr>
              <a:t>, those who </a:t>
            </a:r>
            <a:r>
              <a:rPr lang="en-US" b="1" dirty="0">
                <a:latin typeface="Book Antiqua" panose="02040602050305030304" pitchFamily="18" charset="0"/>
              </a:rPr>
              <a:t>travel by ship</a:t>
            </a:r>
            <a:r>
              <a:rPr lang="en-US" dirty="0">
                <a:latin typeface="Book Antiqua" panose="02040602050305030304" pitchFamily="18" charset="0"/>
              </a:rPr>
              <a:t>, and </a:t>
            </a:r>
            <a:r>
              <a:rPr lang="en-US" b="1" dirty="0">
                <a:latin typeface="Book Antiqua" panose="02040602050305030304" pitchFamily="18" charset="0"/>
              </a:rPr>
              <a:t>sailors</a:t>
            </a:r>
            <a:r>
              <a:rPr lang="en-US" dirty="0">
                <a:latin typeface="Book Antiqua" pitchFamily="18" charset="0"/>
              </a:rPr>
              <a:t> lament</a:t>
            </a:r>
          </a:p>
          <a:p>
            <a:r>
              <a:rPr lang="en-US" dirty="0">
                <a:latin typeface="Book Antiqua" pitchFamily="18" charset="0"/>
              </a:rPr>
              <a:t>Those who used the </a:t>
            </a:r>
            <a:r>
              <a:rPr lang="en-US" b="1" dirty="0">
                <a:latin typeface="Book Antiqua" panose="02040602050305030304" pitchFamily="18" charset="0"/>
              </a:rPr>
              <a:t>sea lanes</a:t>
            </a:r>
            <a:r>
              <a:rPr lang="en-US" dirty="0">
                <a:latin typeface="Book Antiqua" pitchFamily="18" charset="0"/>
              </a:rPr>
              <a:t> to trade with Rome are amazed</a:t>
            </a:r>
          </a:p>
          <a:p>
            <a:r>
              <a:rPr lang="en-US" dirty="0">
                <a:latin typeface="Book Antiqua" pitchFamily="18" charset="0"/>
              </a:rPr>
              <a:t>Stood at </a:t>
            </a:r>
            <a:r>
              <a:rPr lang="en-US" b="1" dirty="0">
                <a:latin typeface="Book Antiqua" panose="02040602050305030304" pitchFamily="18" charset="0"/>
              </a:rPr>
              <a:t>distance</a:t>
            </a:r>
            <a:endParaRPr lang="en-US" dirty="0">
              <a:latin typeface="Book Antiqua" panose="02040602050305030304" pitchFamily="18" charset="0"/>
            </a:endParaRPr>
          </a:p>
        </p:txBody>
      </p:sp>
      <p:sp>
        <p:nvSpPr>
          <p:cNvPr id="4" name="Rectangle 3">
            <a:extLst>
              <a:ext uri="{FF2B5EF4-FFF2-40B4-BE49-F238E27FC236}">
                <a16:creationId xmlns:a16="http://schemas.microsoft.com/office/drawing/2014/main" id="{F27D30BD-8F14-4716-8853-2CDE7D5DE6F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Tree>
    <p:extLst>
      <p:ext uri="{BB962C8B-B14F-4D97-AF65-F5344CB8AC3E}">
        <p14:creationId xmlns:p14="http://schemas.microsoft.com/office/powerpoint/2010/main" val="35197784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3179"/>
            <a:ext cx="8229600" cy="769441"/>
          </a:xfrm>
          <a:solidFill>
            <a:schemeClr val="tx1"/>
          </a:solidFill>
          <a:ln>
            <a:noFill/>
          </a:ln>
        </p:spPr>
        <p:txBody>
          <a:bodyPr>
            <a:spAutoFit/>
          </a:bodyPr>
          <a:lstStyle/>
          <a:p>
            <a:r>
              <a:rPr lang="en-US" b="1" dirty="0">
                <a:solidFill>
                  <a:schemeClr val="bg1"/>
                </a:solidFill>
                <a:latin typeface="Elephant" pitchFamily="18" charset="0"/>
              </a:rPr>
              <a:t>Seafarers of the Earth</a:t>
            </a:r>
          </a:p>
        </p:txBody>
      </p:sp>
      <p:sp>
        <p:nvSpPr>
          <p:cNvPr id="3" name="Content Placeholder 2"/>
          <p:cNvSpPr>
            <a:spLocks noGrp="1"/>
          </p:cNvSpPr>
          <p:nvPr>
            <p:ph idx="1"/>
          </p:nvPr>
        </p:nvSpPr>
        <p:spPr>
          <a:xfrm>
            <a:off x="457200" y="1600200"/>
            <a:ext cx="8229600" cy="5016758"/>
          </a:xfrm>
          <a:solidFill>
            <a:schemeClr val="bg1"/>
          </a:solidFill>
          <a:ln>
            <a:noFill/>
          </a:ln>
        </p:spPr>
        <p:txBody>
          <a:bodyPr>
            <a:spAutoFit/>
          </a:bodyPr>
          <a:lstStyle/>
          <a:p>
            <a:r>
              <a:rPr lang="en-US" dirty="0">
                <a:latin typeface="Book Antiqua" panose="02040602050305030304" pitchFamily="18" charset="0"/>
              </a:rPr>
              <a:t>Witness the “</a:t>
            </a:r>
            <a:r>
              <a:rPr lang="en-US" b="1" dirty="0">
                <a:latin typeface="Book Antiqua" panose="02040602050305030304" pitchFamily="18" charset="0"/>
              </a:rPr>
              <a:t>smoke of her burning</a:t>
            </a:r>
            <a:r>
              <a:rPr lang="en-US" dirty="0">
                <a:latin typeface="Book Antiqua" panose="02040602050305030304" pitchFamily="18" charset="0"/>
              </a:rPr>
              <a:t>” {destruction}</a:t>
            </a:r>
          </a:p>
          <a:p>
            <a:r>
              <a:rPr lang="en-US" i="1" dirty="0">
                <a:latin typeface="Book Antiqua" panose="02040602050305030304" pitchFamily="18" charset="0"/>
              </a:rPr>
              <a:t>“</a:t>
            </a:r>
            <a:r>
              <a:rPr lang="en-US" b="1" i="1" dirty="0">
                <a:latin typeface="Book Antiqua" panose="02040602050305030304" pitchFamily="18" charset="0"/>
              </a:rPr>
              <a:t>What is like this great city</a:t>
            </a:r>
            <a:r>
              <a:rPr lang="en-US" i="1" dirty="0">
                <a:latin typeface="Book Antiqua" panose="02040602050305030304" pitchFamily="18" charset="0"/>
              </a:rPr>
              <a:t>?”</a:t>
            </a:r>
          </a:p>
          <a:p>
            <a:r>
              <a:rPr lang="en-US" b="1" dirty="0">
                <a:latin typeface="Book Antiqua" panose="02040602050305030304" pitchFamily="18" charset="0"/>
              </a:rPr>
              <a:t>Dust on their heads</a:t>
            </a:r>
            <a:r>
              <a:rPr lang="en-US" dirty="0">
                <a:latin typeface="Book Antiqua" pitchFamily="18" charset="0"/>
              </a:rPr>
              <a:t> – sign of deep mourning</a:t>
            </a:r>
          </a:p>
          <a:p>
            <a:r>
              <a:rPr lang="en-US" dirty="0">
                <a:latin typeface="Book Antiqua" pitchFamily="18" charset="0"/>
              </a:rPr>
              <a:t>Cry with </a:t>
            </a:r>
            <a:r>
              <a:rPr lang="en-US" b="1" dirty="0">
                <a:latin typeface="Book Antiqua" panose="02040602050305030304" pitchFamily="18" charset="0"/>
              </a:rPr>
              <a:t>weeping</a:t>
            </a:r>
            <a:r>
              <a:rPr lang="en-US" dirty="0">
                <a:latin typeface="Book Antiqua" panose="02040602050305030304" pitchFamily="18" charset="0"/>
              </a:rPr>
              <a:t> and </a:t>
            </a:r>
            <a:r>
              <a:rPr lang="en-US" b="1" dirty="0">
                <a:latin typeface="Book Antiqua" panose="02040602050305030304" pitchFamily="18" charset="0"/>
              </a:rPr>
              <a:t>wailing</a:t>
            </a:r>
            <a:endParaRPr lang="en-US" dirty="0">
              <a:latin typeface="Book Antiqua" panose="02040602050305030304" pitchFamily="18" charset="0"/>
            </a:endParaRPr>
          </a:p>
          <a:p>
            <a:r>
              <a:rPr lang="en-US" b="1" dirty="0">
                <a:latin typeface="Book Antiqua" panose="02040602050305030304" pitchFamily="18" charset="0"/>
              </a:rPr>
              <a:t>Selfish grief</a:t>
            </a:r>
            <a:r>
              <a:rPr lang="en-US" dirty="0">
                <a:latin typeface="Book Antiqua" pitchFamily="18" charset="0"/>
              </a:rPr>
              <a:t> – had been made wealthy by her – now what will happen to them!</a:t>
            </a:r>
          </a:p>
          <a:p>
            <a:r>
              <a:rPr lang="en-US" dirty="0">
                <a:latin typeface="Book Antiqua" pitchFamily="18" charset="0"/>
              </a:rPr>
              <a:t>cf. Revelation 17:12-13</a:t>
            </a:r>
          </a:p>
        </p:txBody>
      </p:sp>
      <p:sp>
        <p:nvSpPr>
          <p:cNvPr id="4" name="Rectangle 3">
            <a:extLst>
              <a:ext uri="{FF2B5EF4-FFF2-40B4-BE49-F238E27FC236}">
                <a16:creationId xmlns:a16="http://schemas.microsoft.com/office/drawing/2014/main" id="{86EC37AA-02A4-434C-86D4-3AAF07FAEBD8}"/>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Tree>
    <p:extLst>
      <p:ext uri="{BB962C8B-B14F-4D97-AF65-F5344CB8AC3E}">
        <p14:creationId xmlns:p14="http://schemas.microsoft.com/office/powerpoint/2010/main" val="37533464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latin typeface="OldCentury" pitchFamily="2" charset="0"/>
              </a:rPr>
              <a:t>Revelation 18:20</a:t>
            </a:r>
          </a:p>
        </p:txBody>
      </p:sp>
      <p:pic>
        <p:nvPicPr>
          <p:cNvPr id="4" name="Content Placeholder 3"/>
          <p:cNvPicPr>
            <a:picLocks noChangeAspect="1" noChangeArrowheads="1"/>
          </p:cNvPicPr>
          <p:nvPr/>
        </p:nvPicPr>
        <p:blipFill>
          <a:blip r:embed="rId2"/>
          <a:srcRect/>
          <a:stretch>
            <a:fillRect/>
          </a:stretch>
        </p:blipFill>
        <p:spPr bwMode="auto">
          <a:xfrm>
            <a:off x="457200" y="1292036"/>
            <a:ext cx="7620000" cy="5413564"/>
          </a:xfrm>
          <a:prstGeom prst="rect">
            <a:avLst/>
          </a:prstGeom>
          <a:noFill/>
          <a:ln w="9525">
            <a:noFill/>
            <a:miter lim="800000"/>
            <a:headEnd/>
            <a:tailEnd/>
          </a:ln>
        </p:spPr>
      </p:pic>
      <p:sp>
        <p:nvSpPr>
          <p:cNvPr id="5" name="TextBox 4"/>
          <p:cNvSpPr txBox="1"/>
          <p:nvPr/>
        </p:nvSpPr>
        <p:spPr>
          <a:xfrm>
            <a:off x="1324465" y="2286000"/>
            <a:ext cx="5791200" cy="2923877"/>
          </a:xfrm>
          <a:prstGeom prst="rect">
            <a:avLst/>
          </a:prstGeom>
          <a:noFill/>
        </p:spPr>
        <p:txBody>
          <a:bodyPr wrap="square" rtlCol="0">
            <a:spAutoFit/>
          </a:bodyPr>
          <a:lstStyle/>
          <a:p>
            <a:pPr algn="ctr"/>
            <a:r>
              <a:rPr lang="en-US" sz="3200" i="1" dirty="0">
                <a:latin typeface="Book Antiqua" pitchFamily="18" charset="0"/>
              </a:rPr>
              <a:t>“</a:t>
            </a:r>
            <a:r>
              <a:rPr lang="en-US" sz="4000" b="1" i="1" dirty="0">
                <a:latin typeface="Book Antiqua" pitchFamily="18" charset="0"/>
              </a:rPr>
              <a:t>Rejoice</a:t>
            </a:r>
            <a:r>
              <a:rPr lang="en-US" sz="3200" b="1" i="1" dirty="0">
                <a:latin typeface="Book Antiqua" pitchFamily="18" charset="0"/>
              </a:rPr>
              <a:t> over her, thou heaven, and ye </a:t>
            </a:r>
            <a:r>
              <a:rPr lang="en-US" sz="3200" b="1" i="1" u="sng" dirty="0">
                <a:latin typeface="Book Antiqua" pitchFamily="18" charset="0"/>
              </a:rPr>
              <a:t>saints</a:t>
            </a:r>
            <a:r>
              <a:rPr lang="en-US" sz="3200" b="1" i="1" dirty="0">
                <a:latin typeface="Book Antiqua" pitchFamily="18" charset="0"/>
              </a:rPr>
              <a:t>, and ye </a:t>
            </a:r>
            <a:r>
              <a:rPr lang="en-US" sz="3200" b="1" i="1" u="sng" dirty="0">
                <a:latin typeface="Book Antiqua" pitchFamily="18" charset="0"/>
              </a:rPr>
              <a:t>apostles</a:t>
            </a:r>
            <a:r>
              <a:rPr lang="en-US" sz="3200" b="1" i="1" dirty="0">
                <a:latin typeface="Book Antiqua" pitchFamily="18" charset="0"/>
              </a:rPr>
              <a:t>, and ye </a:t>
            </a:r>
            <a:r>
              <a:rPr lang="en-US" sz="3200" b="1" i="1" u="sng" dirty="0">
                <a:latin typeface="Book Antiqua" pitchFamily="18" charset="0"/>
              </a:rPr>
              <a:t>prophets</a:t>
            </a:r>
            <a:r>
              <a:rPr lang="en-US" sz="3200" b="1" i="1" dirty="0">
                <a:latin typeface="Book Antiqua" pitchFamily="18" charset="0"/>
              </a:rPr>
              <a:t>; </a:t>
            </a:r>
            <a:br>
              <a:rPr lang="en-US" sz="3200" b="1" i="1" dirty="0">
                <a:latin typeface="Book Antiqua" pitchFamily="18" charset="0"/>
              </a:rPr>
            </a:br>
            <a:r>
              <a:rPr lang="en-US" sz="4000" b="1" i="1" dirty="0">
                <a:latin typeface="Book Antiqua" pitchFamily="18" charset="0"/>
              </a:rPr>
              <a:t>for God hath judged your judgment on her</a:t>
            </a:r>
            <a:r>
              <a:rPr lang="en-US" sz="3200" i="1" dirty="0">
                <a:latin typeface="Book Antiqua" pitchFamily="18" charset="0"/>
              </a:rPr>
              <a:t>.”</a:t>
            </a:r>
          </a:p>
        </p:txBody>
      </p:sp>
      <p:sp>
        <p:nvSpPr>
          <p:cNvPr id="6" name="Rectangle 5">
            <a:extLst>
              <a:ext uri="{FF2B5EF4-FFF2-40B4-BE49-F238E27FC236}">
                <a16:creationId xmlns:a16="http://schemas.microsoft.com/office/drawing/2014/main" id="{57C1CAD4-C0E2-4A60-8275-2661806649BC}"/>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
        <p:nvSpPr>
          <p:cNvPr id="7" name="Speech Bubble: Rectangle with Corners Rounded 6">
            <a:extLst>
              <a:ext uri="{FF2B5EF4-FFF2-40B4-BE49-F238E27FC236}">
                <a16:creationId xmlns:a16="http://schemas.microsoft.com/office/drawing/2014/main" id="{A6B6D3F5-D793-42DD-A92C-C4F2E018C976}"/>
              </a:ext>
            </a:extLst>
          </p:cNvPr>
          <p:cNvSpPr/>
          <p:nvPr/>
        </p:nvSpPr>
        <p:spPr>
          <a:xfrm>
            <a:off x="29065" y="2590800"/>
            <a:ext cx="1581150" cy="715089"/>
          </a:xfrm>
          <a:prstGeom prst="wedgeRoundRectCallout">
            <a:avLst>
              <a:gd name="adj1" fmla="val 74021"/>
              <a:gd name="adj2" fmla="val -44753"/>
              <a:gd name="adj3" fmla="val 16667"/>
            </a:avLst>
          </a:prstGeom>
          <a:solidFill>
            <a:schemeClr val="accent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dirty="0"/>
              <a:t>cf. Revelation 6:9-11</a:t>
            </a:r>
          </a:p>
        </p:txBody>
      </p:sp>
    </p:spTree>
    <p:extLst>
      <p:ext uri="{BB962C8B-B14F-4D97-AF65-F5344CB8AC3E}">
        <p14:creationId xmlns:p14="http://schemas.microsoft.com/office/powerpoint/2010/main" val="2459579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5879"/>
            <a:ext cx="8229600" cy="769441"/>
          </a:xfrm>
          <a:solidFill>
            <a:schemeClr val="tx1"/>
          </a:solidFill>
          <a:ln>
            <a:noFill/>
          </a:ln>
        </p:spPr>
        <p:txBody>
          <a:bodyPr>
            <a:spAutoFit/>
          </a:bodyPr>
          <a:lstStyle/>
          <a:p>
            <a:r>
              <a:rPr lang="en-US" b="1" dirty="0">
                <a:solidFill>
                  <a:schemeClr val="bg1"/>
                </a:solidFill>
                <a:latin typeface="Elephant" pitchFamily="18" charset="0"/>
              </a:rPr>
              <a:t>Rejoicing of the Saints!</a:t>
            </a:r>
          </a:p>
        </p:txBody>
      </p:sp>
      <p:sp>
        <p:nvSpPr>
          <p:cNvPr id="3" name="Content Placeholder 2"/>
          <p:cNvSpPr>
            <a:spLocks noGrp="1"/>
          </p:cNvSpPr>
          <p:nvPr>
            <p:ph idx="1"/>
          </p:nvPr>
        </p:nvSpPr>
        <p:spPr>
          <a:xfrm>
            <a:off x="457200" y="1600200"/>
            <a:ext cx="8229600" cy="4942892"/>
          </a:xfrm>
          <a:solidFill>
            <a:schemeClr val="bg1"/>
          </a:solidFill>
          <a:ln>
            <a:noFill/>
          </a:ln>
        </p:spPr>
        <p:txBody>
          <a:bodyPr>
            <a:spAutoFit/>
          </a:bodyPr>
          <a:lstStyle/>
          <a:p>
            <a:r>
              <a:rPr lang="en-US" dirty="0">
                <a:latin typeface="Book Antiqua" pitchFamily="18" charset="0"/>
              </a:rPr>
              <a:t>The </a:t>
            </a:r>
            <a:r>
              <a:rPr lang="en-US" b="1" dirty="0">
                <a:latin typeface="OldCentury" pitchFamily="2" charset="0"/>
              </a:rPr>
              <a:t>righteous</a:t>
            </a:r>
            <a:r>
              <a:rPr lang="en-US" dirty="0">
                <a:latin typeface="Book Antiqua" pitchFamily="18" charset="0"/>
              </a:rPr>
              <a:t> can now rejoice!</a:t>
            </a:r>
          </a:p>
          <a:p>
            <a:r>
              <a:rPr lang="en-US" b="1" dirty="0">
                <a:latin typeface="OldCentury" pitchFamily="2" charset="0"/>
              </a:rPr>
              <a:t>Vindication</a:t>
            </a:r>
            <a:r>
              <a:rPr lang="en-US" dirty="0">
                <a:latin typeface="Book Antiqua" pitchFamily="18" charset="0"/>
              </a:rPr>
              <a:t> has now been achieved!</a:t>
            </a:r>
          </a:p>
          <a:p>
            <a:pPr lvl="1"/>
            <a:r>
              <a:rPr lang="en-US" b="1" dirty="0">
                <a:latin typeface="OldCentury" pitchFamily="2" charset="0"/>
              </a:rPr>
              <a:t>Revelation 6:9-11; 11:17, 18</a:t>
            </a:r>
          </a:p>
          <a:p>
            <a:r>
              <a:rPr lang="en-US" dirty="0">
                <a:latin typeface="Book Antiqua" pitchFamily="18" charset="0"/>
              </a:rPr>
              <a:t>Worldly weep but God’s servants rejoice!</a:t>
            </a:r>
          </a:p>
          <a:p>
            <a:r>
              <a:rPr lang="en-US" dirty="0">
                <a:latin typeface="Book Antiqua" pitchFamily="18" charset="0"/>
              </a:rPr>
              <a:t>Sinful persecutors have received a </a:t>
            </a:r>
            <a:r>
              <a:rPr lang="en-US" b="1" dirty="0">
                <a:latin typeface="OldCentury" pitchFamily="2" charset="0"/>
              </a:rPr>
              <a:t>righteous judgment</a:t>
            </a:r>
          </a:p>
          <a:p>
            <a:r>
              <a:rPr lang="en-US" dirty="0">
                <a:latin typeface="Book Antiqua" pitchFamily="18" charset="0"/>
              </a:rPr>
              <a:t>Not a </a:t>
            </a:r>
            <a:r>
              <a:rPr lang="en-US" b="1" dirty="0">
                <a:latin typeface="Book Antiqua" pitchFamily="18" charset="0"/>
              </a:rPr>
              <a:t>happiness</a:t>
            </a:r>
            <a:r>
              <a:rPr lang="en-US" dirty="0">
                <a:latin typeface="Book Antiqua" pitchFamily="18" charset="0"/>
              </a:rPr>
              <a:t> over the loss of life and souls of men – but the </a:t>
            </a:r>
            <a:r>
              <a:rPr lang="en-US" b="1" dirty="0">
                <a:latin typeface="Book Antiqua" pitchFamily="18" charset="0"/>
              </a:rPr>
              <a:t>victory</a:t>
            </a:r>
            <a:r>
              <a:rPr lang="en-US" dirty="0">
                <a:latin typeface="Book Antiqua" pitchFamily="18" charset="0"/>
              </a:rPr>
              <a:t> of good over evil! </a:t>
            </a:r>
            <a:r>
              <a:rPr lang="en-US" b="1" dirty="0">
                <a:latin typeface="OldCentury" pitchFamily="2" charset="0"/>
              </a:rPr>
              <a:t>Righteousness triumphs</a:t>
            </a:r>
            <a:r>
              <a:rPr lang="en-US" dirty="0">
                <a:latin typeface="Book Antiqua" pitchFamily="18" charset="0"/>
              </a:rPr>
              <a:t>!</a:t>
            </a:r>
            <a:endParaRPr lang="en-US" dirty="0">
              <a:latin typeface="Georgia" pitchFamily="18" charset="0"/>
            </a:endParaRPr>
          </a:p>
        </p:txBody>
      </p:sp>
      <p:sp>
        <p:nvSpPr>
          <p:cNvPr id="4" name="Rectangle 3">
            <a:extLst>
              <a:ext uri="{FF2B5EF4-FFF2-40B4-BE49-F238E27FC236}">
                <a16:creationId xmlns:a16="http://schemas.microsoft.com/office/drawing/2014/main" id="{8D0FE3E7-07DE-4CD6-BC3B-2AD55DC1764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
        <p:nvSpPr>
          <p:cNvPr id="5" name="Speech Bubble: Rectangle with Corners Rounded 4">
            <a:extLst>
              <a:ext uri="{FF2B5EF4-FFF2-40B4-BE49-F238E27FC236}">
                <a16:creationId xmlns:a16="http://schemas.microsoft.com/office/drawing/2014/main" id="{20A44BF9-0D8D-47A8-926E-B561D060C01F}"/>
              </a:ext>
            </a:extLst>
          </p:cNvPr>
          <p:cNvSpPr/>
          <p:nvPr/>
        </p:nvSpPr>
        <p:spPr>
          <a:xfrm>
            <a:off x="5562600" y="4323538"/>
            <a:ext cx="2743200" cy="715089"/>
          </a:xfrm>
          <a:prstGeom prst="wedgeRoundRectCallout">
            <a:avLst>
              <a:gd name="adj1" fmla="val -128294"/>
              <a:gd name="adj2" fmla="val 57651"/>
              <a:gd name="adj3" fmla="val 16667"/>
            </a:avLst>
          </a:prstGeom>
          <a:solidFill>
            <a:schemeClr val="accent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dirty="0"/>
              <a:t>Note: Ezekiel 33:11; </a:t>
            </a:r>
            <a:br>
              <a:rPr lang="en-US" dirty="0"/>
            </a:br>
            <a:r>
              <a:rPr lang="en-US" dirty="0"/>
              <a:t>2 Peter 3:9; 1 Timothy 2:4</a:t>
            </a:r>
          </a:p>
        </p:txBody>
      </p:sp>
    </p:spTree>
    <p:extLst>
      <p:ext uri="{BB962C8B-B14F-4D97-AF65-F5344CB8AC3E}">
        <p14:creationId xmlns:p14="http://schemas.microsoft.com/office/powerpoint/2010/main" val="20605379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latin typeface="OldCentury" pitchFamily="2" charset="0"/>
              </a:rPr>
              <a:t>Revelation 18:21</a:t>
            </a:r>
          </a:p>
        </p:txBody>
      </p:sp>
      <p:pic>
        <p:nvPicPr>
          <p:cNvPr id="4" name="Content Placeholder 3"/>
          <p:cNvPicPr>
            <a:picLocks noChangeAspect="1" noChangeArrowheads="1"/>
          </p:cNvPicPr>
          <p:nvPr/>
        </p:nvPicPr>
        <p:blipFill>
          <a:blip r:embed="rId2"/>
          <a:srcRect/>
          <a:stretch>
            <a:fillRect/>
          </a:stretch>
        </p:blipFill>
        <p:spPr bwMode="auto">
          <a:xfrm>
            <a:off x="457200" y="1292036"/>
            <a:ext cx="7620000" cy="5413564"/>
          </a:xfrm>
          <a:prstGeom prst="rect">
            <a:avLst/>
          </a:prstGeom>
          <a:noFill/>
          <a:ln w="9525">
            <a:noFill/>
            <a:miter lim="800000"/>
            <a:headEnd/>
            <a:tailEnd/>
          </a:ln>
        </p:spPr>
      </p:pic>
      <p:sp>
        <p:nvSpPr>
          <p:cNvPr id="5" name="TextBox 4"/>
          <p:cNvSpPr txBox="1"/>
          <p:nvPr/>
        </p:nvSpPr>
        <p:spPr>
          <a:xfrm>
            <a:off x="1324754" y="1738008"/>
            <a:ext cx="5791200" cy="3539430"/>
          </a:xfrm>
          <a:prstGeom prst="rect">
            <a:avLst/>
          </a:prstGeom>
          <a:noFill/>
        </p:spPr>
        <p:txBody>
          <a:bodyPr wrap="square" rtlCol="0">
            <a:spAutoFit/>
          </a:bodyPr>
          <a:lstStyle/>
          <a:p>
            <a:pPr algn="ctr"/>
            <a:r>
              <a:rPr lang="en-US" sz="3200" i="1" dirty="0">
                <a:latin typeface="Book Antiqua" pitchFamily="18" charset="0"/>
              </a:rPr>
              <a:t>“</a:t>
            </a:r>
            <a:r>
              <a:rPr lang="en-US" sz="3200" b="1" i="1" dirty="0">
                <a:latin typeface="Book Antiqua" pitchFamily="18" charset="0"/>
              </a:rPr>
              <a:t>And a strong angel took up a stone as it were a great millstone and cast it into the sea, saying, </a:t>
            </a:r>
            <a:r>
              <a:rPr lang="en-US" sz="3200" b="1" i="1" u="sng" dirty="0">
                <a:latin typeface="Book Antiqua" pitchFamily="18" charset="0"/>
              </a:rPr>
              <a:t>Thus with a mighty fall shall Babylon, the great city, be cast down, and shall be found no more at all</a:t>
            </a:r>
            <a:r>
              <a:rPr lang="en-US" sz="3200" i="1" dirty="0">
                <a:latin typeface="Book Antiqua" pitchFamily="18" charset="0"/>
              </a:rPr>
              <a:t>.”</a:t>
            </a:r>
          </a:p>
        </p:txBody>
      </p:sp>
      <p:sp>
        <p:nvSpPr>
          <p:cNvPr id="6" name="Rectangle 5">
            <a:extLst>
              <a:ext uri="{FF2B5EF4-FFF2-40B4-BE49-F238E27FC236}">
                <a16:creationId xmlns:a16="http://schemas.microsoft.com/office/drawing/2014/main" id="{7D296B13-8EB0-4980-9155-CEDC1BAFB272}"/>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
        <p:nvSpPr>
          <p:cNvPr id="7" name="Speech Bubble: Rectangle with Corners Rounded 6">
            <a:extLst>
              <a:ext uri="{FF2B5EF4-FFF2-40B4-BE49-F238E27FC236}">
                <a16:creationId xmlns:a16="http://schemas.microsoft.com/office/drawing/2014/main" id="{EBCE996F-CB36-4DD8-8D9B-7DF57ADD9056}"/>
              </a:ext>
            </a:extLst>
          </p:cNvPr>
          <p:cNvSpPr/>
          <p:nvPr/>
        </p:nvSpPr>
        <p:spPr>
          <a:xfrm>
            <a:off x="152400" y="2049130"/>
            <a:ext cx="1278294" cy="1591628"/>
          </a:xfrm>
          <a:prstGeom prst="wedgeRoundRectCallout">
            <a:avLst>
              <a:gd name="adj1" fmla="val 51738"/>
              <a:gd name="adj2" fmla="val 71439"/>
              <a:gd name="adj3" fmla="val 16667"/>
            </a:avLst>
          </a:prstGeom>
          <a:solidFill>
            <a:schemeClr val="accent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dirty="0"/>
              <a:t>Isaiah 13:17-22; 14:21-23;</a:t>
            </a:r>
          </a:p>
          <a:p>
            <a:pPr algn="ctr"/>
            <a:r>
              <a:rPr lang="en-US" dirty="0"/>
              <a:t>Jeremiah 50-51</a:t>
            </a:r>
          </a:p>
        </p:txBody>
      </p:sp>
    </p:spTree>
    <p:extLst>
      <p:ext uri="{BB962C8B-B14F-4D97-AF65-F5344CB8AC3E}">
        <p14:creationId xmlns:p14="http://schemas.microsoft.com/office/powerpoint/2010/main" val="2867411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latin typeface="OldCentury" pitchFamily="2" charset="0"/>
              </a:rPr>
              <a:t>Revelation 18:8</a:t>
            </a:r>
          </a:p>
        </p:txBody>
      </p:sp>
      <p:pic>
        <p:nvPicPr>
          <p:cNvPr id="4" name="Content Placeholder 3"/>
          <p:cNvPicPr>
            <a:picLocks noChangeAspect="1" noChangeArrowheads="1"/>
          </p:cNvPicPr>
          <p:nvPr/>
        </p:nvPicPr>
        <p:blipFill>
          <a:blip r:embed="rId2"/>
          <a:srcRect/>
          <a:stretch>
            <a:fillRect/>
          </a:stretch>
        </p:blipFill>
        <p:spPr bwMode="auto">
          <a:xfrm>
            <a:off x="685800" y="1600200"/>
            <a:ext cx="7391400" cy="5257800"/>
          </a:xfrm>
          <a:prstGeom prst="rect">
            <a:avLst/>
          </a:prstGeom>
          <a:noFill/>
          <a:ln w="9525">
            <a:noFill/>
            <a:miter lim="800000"/>
            <a:headEnd/>
            <a:tailEnd/>
          </a:ln>
        </p:spPr>
      </p:pic>
      <p:sp>
        <p:nvSpPr>
          <p:cNvPr id="5" name="TextBox 4"/>
          <p:cNvSpPr txBox="1"/>
          <p:nvPr/>
        </p:nvSpPr>
        <p:spPr>
          <a:xfrm>
            <a:off x="1504754" y="2209800"/>
            <a:ext cx="5676900" cy="3046988"/>
          </a:xfrm>
          <a:prstGeom prst="rect">
            <a:avLst/>
          </a:prstGeom>
          <a:noFill/>
        </p:spPr>
        <p:txBody>
          <a:bodyPr wrap="square" rtlCol="0">
            <a:spAutoFit/>
          </a:bodyPr>
          <a:lstStyle/>
          <a:p>
            <a:pPr algn="ctr"/>
            <a:r>
              <a:rPr lang="en-US" sz="3200" i="1" dirty="0">
                <a:latin typeface="Book Antiqua" pitchFamily="18" charset="0"/>
              </a:rPr>
              <a:t>“</a:t>
            </a:r>
            <a:r>
              <a:rPr lang="en-US" sz="3200" b="1" i="1" dirty="0">
                <a:latin typeface="Book Antiqua" pitchFamily="18" charset="0"/>
              </a:rPr>
              <a:t>Therefore in one day shall her plagues come, </a:t>
            </a:r>
            <a:r>
              <a:rPr lang="en-US" sz="3200" b="1" i="1" u="sng" dirty="0">
                <a:latin typeface="Book Antiqua" pitchFamily="18" charset="0"/>
              </a:rPr>
              <a:t>death</a:t>
            </a:r>
            <a:r>
              <a:rPr lang="en-US" sz="3200" b="1" i="1" dirty="0">
                <a:latin typeface="Book Antiqua" pitchFamily="18" charset="0"/>
              </a:rPr>
              <a:t>, and </a:t>
            </a:r>
            <a:r>
              <a:rPr lang="en-US" sz="3200" b="1" i="1" u="sng" dirty="0">
                <a:latin typeface="Book Antiqua" pitchFamily="18" charset="0"/>
              </a:rPr>
              <a:t>mourning</a:t>
            </a:r>
            <a:r>
              <a:rPr lang="en-US" sz="3200" b="1" i="1" dirty="0">
                <a:latin typeface="Book Antiqua" pitchFamily="18" charset="0"/>
              </a:rPr>
              <a:t>, and </a:t>
            </a:r>
            <a:r>
              <a:rPr lang="en-US" sz="3200" b="1" i="1" u="sng" dirty="0">
                <a:latin typeface="Book Antiqua" pitchFamily="18" charset="0"/>
              </a:rPr>
              <a:t>famine</a:t>
            </a:r>
            <a:r>
              <a:rPr lang="en-US" sz="3200" b="1" i="1" dirty="0">
                <a:latin typeface="Book Antiqua" pitchFamily="18" charset="0"/>
              </a:rPr>
              <a:t>; and she shall be utterly </a:t>
            </a:r>
            <a:r>
              <a:rPr lang="en-US" sz="3200" b="1" i="1" u="sng" dirty="0">
                <a:latin typeface="Book Antiqua" pitchFamily="18" charset="0"/>
              </a:rPr>
              <a:t>burned with fire</a:t>
            </a:r>
            <a:r>
              <a:rPr lang="en-US" sz="3200" b="1" i="1" dirty="0">
                <a:latin typeface="Book Antiqua" pitchFamily="18" charset="0"/>
              </a:rPr>
              <a:t>; for strong is the Lord God who judged her</a:t>
            </a:r>
            <a:r>
              <a:rPr lang="en-US" sz="3200" i="1" dirty="0">
                <a:latin typeface="Book Antiqua" pitchFamily="18" charset="0"/>
              </a:rPr>
              <a:t>.”</a:t>
            </a:r>
          </a:p>
        </p:txBody>
      </p:sp>
      <p:sp>
        <p:nvSpPr>
          <p:cNvPr id="6" name="Rectangle 5">
            <a:extLst>
              <a:ext uri="{FF2B5EF4-FFF2-40B4-BE49-F238E27FC236}">
                <a16:creationId xmlns:a16="http://schemas.microsoft.com/office/drawing/2014/main" id="{A85D6739-6ACA-4E94-9E45-788B6D89BB6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
        <p:nvSpPr>
          <p:cNvPr id="3" name="Speech Bubble: Rectangle with Corners Rounded 2">
            <a:extLst>
              <a:ext uri="{FF2B5EF4-FFF2-40B4-BE49-F238E27FC236}">
                <a16:creationId xmlns:a16="http://schemas.microsoft.com/office/drawing/2014/main" id="{98E0B64F-851D-49A8-B786-B3AE33628ACF}"/>
              </a:ext>
            </a:extLst>
          </p:cNvPr>
          <p:cNvSpPr/>
          <p:nvPr/>
        </p:nvSpPr>
        <p:spPr>
          <a:xfrm>
            <a:off x="228600" y="2514600"/>
            <a:ext cx="1295400" cy="1591628"/>
          </a:xfrm>
          <a:prstGeom prst="wedgeRoundRectCallout">
            <a:avLst>
              <a:gd name="adj1" fmla="val 121731"/>
              <a:gd name="adj2" fmla="val 59064"/>
              <a:gd name="adj3" fmla="val 16667"/>
            </a:avLst>
          </a:prstGeom>
          <a:solidFill>
            <a:schemeClr val="accent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dirty="0"/>
              <a:t>Revelation 19:19-20; 20:10;</a:t>
            </a:r>
          </a:p>
          <a:p>
            <a:pPr algn="ctr"/>
            <a:r>
              <a:rPr lang="en-US" dirty="0"/>
              <a:t>cf. Daniel 7:11</a:t>
            </a:r>
          </a:p>
        </p:txBody>
      </p:sp>
      <p:sp>
        <p:nvSpPr>
          <p:cNvPr id="7" name="Speech Bubble: Rectangle with Corners Rounded 6">
            <a:extLst>
              <a:ext uri="{FF2B5EF4-FFF2-40B4-BE49-F238E27FC236}">
                <a16:creationId xmlns:a16="http://schemas.microsoft.com/office/drawing/2014/main" id="{278771FD-ED87-49DD-91F7-0E2928000FA2}"/>
              </a:ext>
            </a:extLst>
          </p:cNvPr>
          <p:cNvSpPr/>
          <p:nvPr/>
        </p:nvSpPr>
        <p:spPr>
          <a:xfrm>
            <a:off x="228600" y="576977"/>
            <a:ext cx="1371600" cy="1328023"/>
          </a:xfrm>
          <a:prstGeom prst="wedgeRoundRectCallout">
            <a:avLst>
              <a:gd name="adj1" fmla="val 250052"/>
              <a:gd name="adj2" fmla="val 85883"/>
              <a:gd name="adj3" fmla="val 16667"/>
            </a:avLst>
          </a:prstGeom>
          <a:solidFill>
            <a:schemeClr val="accent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dirty="0"/>
              <a:t>Short time. Revelation 17:12; 18:10</a:t>
            </a:r>
          </a:p>
        </p:txBody>
      </p:sp>
    </p:spTree>
    <p:extLst>
      <p:ext uri="{BB962C8B-B14F-4D97-AF65-F5344CB8AC3E}">
        <p14:creationId xmlns:p14="http://schemas.microsoft.com/office/powerpoint/2010/main" val="34276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20179"/>
            <a:ext cx="8229600" cy="769441"/>
          </a:xfrm>
          <a:solidFill>
            <a:schemeClr val="tx1"/>
          </a:solidFill>
          <a:ln>
            <a:noFill/>
          </a:ln>
        </p:spPr>
        <p:txBody>
          <a:bodyPr>
            <a:spAutoFit/>
          </a:bodyPr>
          <a:lstStyle/>
          <a:p>
            <a:r>
              <a:rPr lang="en-US" b="1" dirty="0">
                <a:solidFill>
                  <a:schemeClr val="bg1"/>
                </a:solidFill>
                <a:latin typeface="Elephant" pitchFamily="18" charset="0"/>
              </a:rPr>
              <a:t>False Sense of Security</a:t>
            </a:r>
          </a:p>
        </p:txBody>
      </p:sp>
      <p:sp>
        <p:nvSpPr>
          <p:cNvPr id="3" name="Content Placeholder 2"/>
          <p:cNvSpPr>
            <a:spLocks noGrp="1"/>
          </p:cNvSpPr>
          <p:nvPr>
            <p:ph idx="1"/>
          </p:nvPr>
        </p:nvSpPr>
        <p:spPr>
          <a:xfrm>
            <a:off x="457200" y="1981200"/>
            <a:ext cx="8229600" cy="4425827"/>
          </a:xfrm>
          <a:solidFill>
            <a:schemeClr val="bg1"/>
          </a:solidFill>
          <a:ln>
            <a:noFill/>
          </a:ln>
        </p:spPr>
        <p:txBody>
          <a:bodyPr>
            <a:spAutoFit/>
          </a:bodyPr>
          <a:lstStyle/>
          <a:p>
            <a:r>
              <a:rPr lang="en-US" dirty="0">
                <a:latin typeface="Book Antiqua" panose="02040602050305030304" pitchFamily="18" charset="0"/>
              </a:rPr>
              <a:t>Rome’s </a:t>
            </a:r>
            <a:r>
              <a:rPr lang="en-US" b="1" dirty="0">
                <a:latin typeface="Book Antiqua" panose="02040602050305030304" pitchFamily="18" charset="0"/>
              </a:rPr>
              <a:t>pride </a:t>
            </a:r>
            <a:r>
              <a:rPr lang="en-US" dirty="0">
                <a:latin typeface="Book Antiqua" pitchFamily="18" charset="0"/>
              </a:rPr>
              <a:t>is great, just like Babylon.</a:t>
            </a:r>
          </a:p>
          <a:p>
            <a:r>
              <a:rPr lang="en-US" dirty="0">
                <a:latin typeface="Book Antiqua" pitchFamily="18" charset="0"/>
              </a:rPr>
              <a:t>In luxury and haughty splendor she thought she was </a:t>
            </a:r>
            <a:r>
              <a:rPr lang="en-US" b="1" dirty="0">
                <a:latin typeface="Book Antiqua" panose="02040602050305030304" pitchFamily="18" charset="0"/>
              </a:rPr>
              <a:t>invincible</a:t>
            </a:r>
          </a:p>
          <a:p>
            <a:r>
              <a:rPr lang="en-US" dirty="0">
                <a:latin typeface="Book Antiqua" pitchFamily="18" charset="0"/>
              </a:rPr>
              <a:t>She will </a:t>
            </a:r>
            <a:r>
              <a:rPr lang="en-US" b="1" dirty="0">
                <a:latin typeface="Book Antiqua" panose="02040602050305030304" pitchFamily="18" charset="0"/>
              </a:rPr>
              <a:t>receive</a:t>
            </a:r>
            <a:r>
              <a:rPr lang="en-US" dirty="0">
                <a:latin typeface="Book Antiqua" pitchFamily="18" charset="0"/>
              </a:rPr>
              <a:t> torture and misery for her actions (</a:t>
            </a:r>
            <a:r>
              <a:rPr lang="en-US" b="1" dirty="0">
                <a:latin typeface="Book Antiqua" panose="02040602050305030304" pitchFamily="18" charset="0"/>
              </a:rPr>
              <a:t>Isaiah 13:19ff; 47:1-11</a:t>
            </a:r>
            <a:r>
              <a:rPr lang="en-US" dirty="0">
                <a:latin typeface="Book Antiqua" pitchFamily="18" charset="0"/>
              </a:rPr>
              <a:t>)</a:t>
            </a:r>
          </a:p>
          <a:p>
            <a:r>
              <a:rPr lang="en-US" dirty="0">
                <a:latin typeface="Book Antiqua" pitchFamily="18" charset="0"/>
              </a:rPr>
              <a:t>Thought herself a </a:t>
            </a:r>
            <a:r>
              <a:rPr lang="en-US" b="1" dirty="0">
                <a:latin typeface="Book Antiqua" panose="02040602050305030304" pitchFamily="18" charset="0"/>
              </a:rPr>
              <a:t>queen</a:t>
            </a:r>
            <a:r>
              <a:rPr lang="en-US" dirty="0">
                <a:latin typeface="Book Antiqua" pitchFamily="18" charset="0"/>
              </a:rPr>
              <a:t> (royalty)</a:t>
            </a:r>
          </a:p>
          <a:p>
            <a:r>
              <a:rPr lang="en-US" dirty="0">
                <a:latin typeface="Book Antiqua" pitchFamily="18" charset="0"/>
              </a:rPr>
              <a:t>In her </a:t>
            </a:r>
            <a:r>
              <a:rPr lang="en-US" b="1" dirty="0">
                <a:latin typeface="Book Antiqua" panose="02040602050305030304" pitchFamily="18" charset="0"/>
              </a:rPr>
              <a:t>heart</a:t>
            </a:r>
            <a:r>
              <a:rPr lang="en-US" dirty="0">
                <a:latin typeface="Book Antiqua" pitchFamily="18" charset="0"/>
              </a:rPr>
              <a:t> – “</a:t>
            </a:r>
            <a:r>
              <a:rPr lang="en-US" i="1" dirty="0">
                <a:latin typeface="Book Antiqua" panose="02040602050305030304" pitchFamily="18" charset="0"/>
              </a:rPr>
              <a:t>No widow and would not see sorrow</a:t>
            </a:r>
            <a:r>
              <a:rPr lang="en-US" dirty="0">
                <a:latin typeface="Book Antiqua" pitchFamily="18" charset="0"/>
              </a:rPr>
              <a:t>”</a:t>
            </a:r>
          </a:p>
        </p:txBody>
      </p:sp>
      <p:sp>
        <p:nvSpPr>
          <p:cNvPr id="4" name="Rectangle 3">
            <a:extLst>
              <a:ext uri="{FF2B5EF4-FFF2-40B4-BE49-F238E27FC236}">
                <a16:creationId xmlns:a16="http://schemas.microsoft.com/office/drawing/2014/main" id="{2BBA64B8-D36C-451F-BF9F-302246CD6F4F}"/>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Tree>
    <p:extLst>
      <p:ext uri="{BB962C8B-B14F-4D97-AF65-F5344CB8AC3E}">
        <p14:creationId xmlns:p14="http://schemas.microsoft.com/office/powerpoint/2010/main" val="2600642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4650"/>
            <a:ext cx="8229600" cy="1446550"/>
          </a:xfrm>
          <a:solidFill>
            <a:schemeClr val="tx1"/>
          </a:solidFill>
          <a:ln>
            <a:noFill/>
          </a:ln>
        </p:spPr>
        <p:txBody>
          <a:bodyPr>
            <a:spAutoFit/>
          </a:bodyPr>
          <a:lstStyle/>
          <a:p>
            <a:r>
              <a:rPr lang="en-US" b="1" dirty="0">
                <a:solidFill>
                  <a:schemeClr val="bg1"/>
                </a:solidFill>
                <a:latin typeface="Elephant" pitchFamily="18" charset="0"/>
              </a:rPr>
              <a:t>Sudden and Swift Destruction</a:t>
            </a:r>
          </a:p>
        </p:txBody>
      </p:sp>
      <p:sp>
        <p:nvSpPr>
          <p:cNvPr id="3" name="Content Placeholder 2"/>
          <p:cNvSpPr>
            <a:spLocks noGrp="1"/>
          </p:cNvSpPr>
          <p:nvPr>
            <p:ph idx="1"/>
          </p:nvPr>
        </p:nvSpPr>
        <p:spPr>
          <a:xfrm>
            <a:off x="76200" y="2172092"/>
            <a:ext cx="8991600" cy="4493538"/>
          </a:xfrm>
          <a:solidFill>
            <a:schemeClr val="bg1"/>
          </a:solidFill>
          <a:ln>
            <a:noFill/>
          </a:ln>
        </p:spPr>
        <p:txBody>
          <a:bodyPr wrap="square">
            <a:spAutoFit/>
          </a:bodyPr>
          <a:lstStyle/>
          <a:p>
            <a:pPr>
              <a:spcBef>
                <a:spcPts val="0"/>
              </a:spcBef>
            </a:pPr>
            <a:r>
              <a:rPr lang="en-US" sz="2600" dirty="0">
                <a:latin typeface="Book Antiqua" panose="02040602050305030304" pitchFamily="18" charset="0"/>
              </a:rPr>
              <a:t>The punishment would be sudden – ”</a:t>
            </a:r>
            <a:r>
              <a:rPr lang="en-US" sz="2600" b="1" dirty="0">
                <a:latin typeface="Book Antiqua" panose="02040602050305030304" pitchFamily="18" charset="0"/>
              </a:rPr>
              <a:t>one day</a:t>
            </a:r>
            <a:r>
              <a:rPr lang="en-US" sz="2600" dirty="0">
                <a:latin typeface="Book Antiqua" panose="02040602050305030304" pitchFamily="18" charset="0"/>
              </a:rPr>
              <a:t>,” “</a:t>
            </a:r>
            <a:r>
              <a:rPr lang="en-US" sz="2600" b="1" dirty="0">
                <a:latin typeface="Book Antiqua" panose="02040602050305030304" pitchFamily="18" charset="0"/>
              </a:rPr>
              <a:t>one hour</a:t>
            </a:r>
            <a:r>
              <a:rPr lang="en-US" sz="2600" dirty="0">
                <a:latin typeface="Book Antiqua" pitchFamily="18" charset="0"/>
              </a:rPr>
              <a:t>” certainty of her fall!</a:t>
            </a:r>
          </a:p>
          <a:p>
            <a:pPr>
              <a:spcBef>
                <a:spcPts val="0"/>
              </a:spcBef>
            </a:pPr>
            <a:r>
              <a:rPr lang="en-US" sz="2600" dirty="0">
                <a:latin typeface="Book Antiqua" pitchFamily="18" charset="0"/>
              </a:rPr>
              <a:t>Death, </a:t>
            </a:r>
            <a:r>
              <a:rPr lang="en-US" sz="2600" b="1" dirty="0">
                <a:latin typeface="Book Antiqua" panose="02040602050305030304" pitchFamily="18" charset="0"/>
              </a:rPr>
              <a:t>mourning</a:t>
            </a:r>
            <a:r>
              <a:rPr lang="en-US" sz="2600" dirty="0">
                <a:latin typeface="Book Antiqua" pitchFamily="18" charset="0"/>
              </a:rPr>
              <a:t>, and famine</a:t>
            </a:r>
          </a:p>
          <a:p>
            <a:pPr>
              <a:spcBef>
                <a:spcPts val="0"/>
              </a:spcBef>
            </a:pPr>
            <a:r>
              <a:rPr lang="en-US" sz="2600" b="1" dirty="0">
                <a:latin typeface="Book Antiqua" panose="02040602050305030304" pitchFamily="18" charset="0"/>
              </a:rPr>
              <a:t>Utterly</a:t>
            </a:r>
            <a:r>
              <a:rPr lang="en-US" sz="2600" dirty="0">
                <a:latin typeface="Book Antiqua" pitchFamily="18" charset="0"/>
              </a:rPr>
              <a:t> burned with fire (complete)</a:t>
            </a:r>
          </a:p>
          <a:p>
            <a:pPr>
              <a:spcBef>
                <a:spcPts val="0"/>
              </a:spcBef>
            </a:pPr>
            <a:r>
              <a:rPr lang="en-US" sz="2600" dirty="0">
                <a:latin typeface="Book Antiqua" pitchFamily="18" charset="0"/>
              </a:rPr>
              <a:t>Though </a:t>
            </a:r>
            <a:r>
              <a:rPr lang="en-US" sz="2600" b="1" dirty="0">
                <a:latin typeface="Book Antiqua" panose="02040602050305030304" pitchFamily="18" charset="0"/>
              </a:rPr>
              <a:t>considered strong </a:t>
            </a:r>
            <a:r>
              <a:rPr lang="en-US" sz="2600" dirty="0">
                <a:latin typeface="Book Antiqua" pitchFamily="18" charset="0"/>
              </a:rPr>
              <a:t>she will be no match in the face of Almighty God!</a:t>
            </a:r>
          </a:p>
          <a:p>
            <a:pPr>
              <a:spcBef>
                <a:spcPts val="0"/>
              </a:spcBef>
            </a:pPr>
            <a:r>
              <a:rPr lang="en-US" sz="2600" b="1" dirty="0">
                <a:latin typeface="Book Antiqua" panose="02040602050305030304" pitchFamily="18" charset="0"/>
              </a:rPr>
              <a:t>Figurative language </a:t>
            </a:r>
            <a:r>
              <a:rPr lang="en-US" sz="2600" dirty="0">
                <a:latin typeface="Book Antiqua" pitchFamily="18" charset="0"/>
              </a:rPr>
              <a:t>does not demand a “literal burning”</a:t>
            </a:r>
          </a:p>
          <a:p>
            <a:pPr>
              <a:spcBef>
                <a:spcPts val="0"/>
              </a:spcBef>
            </a:pPr>
            <a:r>
              <a:rPr lang="en-US" sz="2600" dirty="0">
                <a:latin typeface="Book Antiqua" pitchFamily="18" charset="0"/>
              </a:rPr>
              <a:t>What is being </a:t>
            </a:r>
            <a:r>
              <a:rPr lang="en-US" sz="2600" b="1" dirty="0">
                <a:latin typeface="Book Antiqua" panose="02040602050305030304" pitchFamily="18" charset="0"/>
              </a:rPr>
              <a:t>destroyed</a:t>
            </a:r>
            <a:r>
              <a:rPr lang="en-US" sz="2600" dirty="0">
                <a:latin typeface="Book Antiqua" pitchFamily="18" charset="0"/>
              </a:rPr>
              <a:t>? Power and authority of the harlot, not the actual buildings themselves.</a:t>
            </a:r>
          </a:p>
          <a:p>
            <a:pPr>
              <a:spcBef>
                <a:spcPts val="0"/>
              </a:spcBef>
            </a:pPr>
            <a:r>
              <a:rPr lang="en-US" sz="2600" dirty="0">
                <a:latin typeface="Book Antiqua" pitchFamily="18" charset="0"/>
              </a:rPr>
              <a:t>The </a:t>
            </a:r>
            <a:r>
              <a:rPr lang="en-US" sz="2600" b="1" dirty="0">
                <a:latin typeface="Book Antiqua" panose="02040602050305030304" pitchFamily="18" charset="0"/>
              </a:rPr>
              <a:t>magnificent city of Rome </a:t>
            </a:r>
            <a:r>
              <a:rPr lang="en-US" sz="2600" dirty="0">
                <a:latin typeface="Book Antiqua" pitchFamily="18" charset="0"/>
              </a:rPr>
              <a:t>of John’s day – will be brought to naught!</a:t>
            </a:r>
          </a:p>
        </p:txBody>
      </p:sp>
      <p:sp>
        <p:nvSpPr>
          <p:cNvPr id="4" name="Rectangle 3">
            <a:extLst>
              <a:ext uri="{FF2B5EF4-FFF2-40B4-BE49-F238E27FC236}">
                <a16:creationId xmlns:a16="http://schemas.microsoft.com/office/drawing/2014/main" id="{80B5F910-B3AF-4DB4-ADFC-40E6A09A328E}"/>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Tree>
    <p:extLst>
      <p:ext uri="{BB962C8B-B14F-4D97-AF65-F5344CB8AC3E}">
        <p14:creationId xmlns:p14="http://schemas.microsoft.com/office/powerpoint/2010/main" val="2677812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latin typeface="OldCentury" pitchFamily="2" charset="0"/>
              </a:rPr>
              <a:t>Revelation 18:9</a:t>
            </a:r>
          </a:p>
        </p:txBody>
      </p:sp>
      <p:pic>
        <p:nvPicPr>
          <p:cNvPr id="4" name="Content Placeholder 3"/>
          <p:cNvPicPr>
            <a:picLocks noChangeAspect="1" noChangeArrowheads="1"/>
          </p:cNvPicPr>
          <p:nvPr/>
        </p:nvPicPr>
        <p:blipFill>
          <a:blip r:embed="rId2"/>
          <a:srcRect/>
          <a:stretch>
            <a:fillRect/>
          </a:stretch>
        </p:blipFill>
        <p:spPr bwMode="auto">
          <a:xfrm>
            <a:off x="685800" y="1600200"/>
            <a:ext cx="7391400" cy="5257800"/>
          </a:xfrm>
          <a:prstGeom prst="rect">
            <a:avLst/>
          </a:prstGeom>
          <a:noFill/>
          <a:ln w="9525">
            <a:noFill/>
            <a:miter lim="800000"/>
            <a:headEnd/>
            <a:tailEnd/>
          </a:ln>
        </p:spPr>
      </p:pic>
      <p:sp>
        <p:nvSpPr>
          <p:cNvPr id="5" name="TextBox 4"/>
          <p:cNvSpPr txBox="1"/>
          <p:nvPr/>
        </p:nvSpPr>
        <p:spPr>
          <a:xfrm>
            <a:off x="1448192" y="2209800"/>
            <a:ext cx="5791200" cy="3108543"/>
          </a:xfrm>
          <a:prstGeom prst="rect">
            <a:avLst/>
          </a:prstGeom>
          <a:noFill/>
        </p:spPr>
        <p:txBody>
          <a:bodyPr wrap="square" rtlCol="0">
            <a:spAutoFit/>
          </a:bodyPr>
          <a:lstStyle/>
          <a:p>
            <a:pPr algn="ctr"/>
            <a:r>
              <a:rPr lang="en-US" sz="3200" i="1" dirty="0">
                <a:latin typeface="Book Antiqua" pitchFamily="18" charset="0"/>
              </a:rPr>
              <a:t>“</a:t>
            </a:r>
            <a:r>
              <a:rPr lang="en-US" sz="3200" b="1" i="1" dirty="0">
                <a:latin typeface="Book Antiqua" pitchFamily="18" charset="0"/>
              </a:rPr>
              <a:t>And the </a:t>
            </a:r>
            <a:r>
              <a:rPr lang="en-US" sz="3600" b="1" i="1" u="sng" dirty="0">
                <a:latin typeface="Book Antiqua" pitchFamily="18" charset="0"/>
              </a:rPr>
              <a:t>kings of the earth</a:t>
            </a:r>
            <a:r>
              <a:rPr lang="en-US" sz="3200" b="1" i="1" dirty="0">
                <a:latin typeface="Book Antiqua" pitchFamily="18" charset="0"/>
              </a:rPr>
              <a:t>, who committed fornication and lived wantonly with her, shall weep and wail over her, when they look upon the smoke of her burning</a:t>
            </a:r>
            <a:r>
              <a:rPr lang="en-US" sz="3200" i="1" dirty="0">
                <a:latin typeface="Book Antiqua" pitchFamily="18" charset="0"/>
              </a:rPr>
              <a:t>,”</a:t>
            </a:r>
          </a:p>
        </p:txBody>
      </p:sp>
      <p:sp>
        <p:nvSpPr>
          <p:cNvPr id="6" name="Rectangle 5">
            <a:extLst>
              <a:ext uri="{FF2B5EF4-FFF2-40B4-BE49-F238E27FC236}">
                <a16:creationId xmlns:a16="http://schemas.microsoft.com/office/drawing/2014/main" id="{525774F9-AF23-4C2F-9C43-7B88E433739B}"/>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Tree>
    <p:extLst>
      <p:ext uri="{BB962C8B-B14F-4D97-AF65-F5344CB8AC3E}">
        <p14:creationId xmlns:p14="http://schemas.microsoft.com/office/powerpoint/2010/main" val="452507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latin typeface="OldCentury" pitchFamily="2" charset="0"/>
              </a:rPr>
              <a:t>Revelation 18:10</a:t>
            </a:r>
          </a:p>
        </p:txBody>
      </p:sp>
      <p:pic>
        <p:nvPicPr>
          <p:cNvPr id="4" name="Content Placeholder 3"/>
          <p:cNvPicPr>
            <a:picLocks noChangeAspect="1" noChangeArrowheads="1"/>
          </p:cNvPicPr>
          <p:nvPr/>
        </p:nvPicPr>
        <p:blipFill>
          <a:blip r:embed="rId2"/>
          <a:srcRect/>
          <a:stretch>
            <a:fillRect/>
          </a:stretch>
        </p:blipFill>
        <p:spPr bwMode="auto">
          <a:xfrm>
            <a:off x="533400" y="1600200"/>
            <a:ext cx="7772400" cy="5257800"/>
          </a:xfrm>
          <a:prstGeom prst="rect">
            <a:avLst/>
          </a:prstGeom>
          <a:noFill/>
          <a:ln w="9525">
            <a:noFill/>
            <a:miter lim="800000"/>
            <a:headEnd/>
            <a:tailEnd/>
          </a:ln>
        </p:spPr>
      </p:pic>
      <p:sp>
        <p:nvSpPr>
          <p:cNvPr id="5" name="TextBox 4"/>
          <p:cNvSpPr txBox="1"/>
          <p:nvPr/>
        </p:nvSpPr>
        <p:spPr>
          <a:xfrm>
            <a:off x="1485900" y="2209800"/>
            <a:ext cx="5791200" cy="3231654"/>
          </a:xfrm>
          <a:prstGeom prst="rect">
            <a:avLst/>
          </a:prstGeom>
          <a:noFill/>
        </p:spPr>
        <p:txBody>
          <a:bodyPr wrap="square" rtlCol="0">
            <a:spAutoFit/>
          </a:bodyPr>
          <a:lstStyle/>
          <a:p>
            <a:pPr algn="ctr"/>
            <a:r>
              <a:rPr lang="en-US" sz="3200" i="1" dirty="0">
                <a:latin typeface="Book Antiqua" pitchFamily="18" charset="0"/>
              </a:rPr>
              <a:t>“</a:t>
            </a:r>
            <a:r>
              <a:rPr lang="en-US" sz="3200" b="1" i="1" dirty="0">
                <a:latin typeface="Book Antiqua" pitchFamily="18" charset="0"/>
              </a:rPr>
              <a:t>standing afar off for the fear of her torment, saying, </a:t>
            </a:r>
            <a:r>
              <a:rPr lang="en-US" sz="3600" b="1" i="1" u="sng" dirty="0">
                <a:latin typeface="Book Antiqua" pitchFamily="18" charset="0"/>
              </a:rPr>
              <a:t>Woe, woe, the great city</a:t>
            </a:r>
            <a:r>
              <a:rPr lang="en-US" sz="3600" b="1" i="1" dirty="0">
                <a:latin typeface="Book Antiqua" pitchFamily="18" charset="0"/>
              </a:rPr>
              <a:t>, Babylon, the strong city!</a:t>
            </a:r>
            <a:r>
              <a:rPr lang="en-US" sz="3200" b="1" i="1" dirty="0">
                <a:latin typeface="Book Antiqua" pitchFamily="18" charset="0"/>
              </a:rPr>
              <a:t> for </a:t>
            </a:r>
            <a:r>
              <a:rPr lang="en-US" sz="3200" b="1" i="1" u="sng" dirty="0">
                <a:latin typeface="Book Antiqua" pitchFamily="18" charset="0"/>
              </a:rPr>
              <a:t>in one hour is thy judgment </a:t>
            </a:r>
            <a:r>
              <a:rPr lang="en-US" sz="3200" b="1" i="1" dirty="0">
                <a:latin typeface="Book Antiqua" pitchFamily="18" charset="0"/>
              </a:rPr>
              <a:t>come</a:t>
            </a:r>
            <a:r>
              <a:rPr lang="en-US" sz="3200" i="1" dirty="0">
                <a:latin typeface="Book Antiqua" pitchFamily="18" charset="0"/>
              </a:rPr>
              <a:t>.”</a:t>
            </a:r>
          </a:p>
        </p:txBody>
      </p:sp>
      <p:sp>
        <p:nvSpPr>
          <p:cNvPr id="6" name="Rectangle 5">
            <a:extLst>
              <a:ext uri="{FF2B5EF4-FFF2-40B4-BE49-F238E27FC236}">
                <a16:creationId xmlns:a16="http://schemas.microsoft.com/office/drawing/2014/main" id="{BDAD2897-DD0C-425E-8161-0209772ECA6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
        <p:nvSpPr>
          <p:cNvPr id="7" name="Speech Bubble: Rectangle with Corners Rounded 6">
            <a:extLst>
              <a:ext uri="{FF2B5EF4-FFF2-40B4-BE49-F238E27FC236}">
                <a16:creationId xmlns:a16="http://schemas.microsoft.com/office/drawing/2014/main" id="{43828FA8-7C45-488E-A55A-CCC25594242E}"/>
              </a:ext>
            </a:extLst>
          </p:cNvPr>
          <p:cNvSpPr/>
          <p:nvPr/>
        </p:nvSpPr>
        <p:spPr>
          <a:xfrm>
            <a:off x="76200" y="3081366"/>
            <a:ext cx="1333500" cy="1328023"/>
          </a:xfrm>
          <a:prstGeom prst="wedgeRoundRectCallout">
            <a:avLst>
              <a:gd name="adj1" fmla="val 121731"/>
              <a:gd name="adj2" fmla="val 59064"/>
              <a:gd name="adj3" fmla="val 16667"/>
            </a:avLst>
          </a:prstGeom>
          <a:solidFill>
            <a:schemeClr val="accent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dirty="0"/>
              <a:t>Short time. Revelation 17:12</a:t>
            </a:r>
          </a:p>
        </p:txBody>
      </p:sp>
    </p:spTree>
    <p:extLst>
      <p:ext uri="{BB962C8B-B14F-4D97-AF65-F5344CB8AC3E}">
        <p14:creationId xmlns:p14="http://schemas.microsoft.com/office/powerpoint/2010/main" val="2040478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4650"/>
            <a:ext cx="8229600" cy="1446550"/>
          </a:xfrm>
          <a:solidFill>
            <a:schemeClr val="tx1"/>
          </a:solidFill>
          <a:ln>
            <a:noFill/>
          </a:ln>
        </p:spPr>
        <p:txBody>
          <a:bodyPr>
            <a:spAutoFit/>
          </a:bodyPr>
          <a:lstStyle/>
          <a:p>
            <a:r>
              <a:rPr lang="en-US" dirty="0">
                <a:solidFill>
                  <a:schemeClr val="bg1"/>
                </a:solidFill>
                <a:latin typeface="Book Antiqua" panose="02040602050305030304" pitchFamily="18" charset="0"/>
              </a:rPr>
              <a:t>Three-fold </a:t>
            </a:r>
            <a:r>
              <a:rPr lang="en-US" b="1" dirty="0">
                <a:solidFill>
                  <a:schemeClr val="bg1"/>
                </a:solidFill>
                <a:latin typeface="Book Antiqua" panose="02040602050305030304" pitchFamily="18" charset="0"/>
              </a:rPr>
              <a:t>lamentation</a:t>
            </a:r>
            <a:r>
              <a:rPr lang="en-US" dirty="0">
                <a:solidFill>
                  <a:schemeClr val="bg1"/>
                </a:solidFill>
                <a:latin typeface="Book Antiqua" panose="02040602050305030304" pitchFamily="18" charset="0"/>
              </a:rPr>
              <a:t> over the </a:t>
            </a:r>
            <a:br>
              <a:rPr lang="en-US" dirty="0">
                <a:solidFill>
                  <a:schemeClr val="bg1"/>
                </a:solidFill>
                <a:latin typeface="Book Antiqua" panose="02040602050305030304" pitchFamily="18" charset="0"/>
              </a:rPr>
            </a:br>
            <a:r>
              <a:rPr lang="en-US" dirty="0">
                <a:solidFill>
                  <a:schemeClr val="bg1"/>
                </a:solidFill>
                <a:latin typeface="Book Antiqua" panose="02040602050305030304" pitchFamily="18" charset="0"/>
              </a:rPr>
              <a:t>judgment of Rome …</a:t>
            </a:r>
            <a:endParaRPr lang="en-US" b="1" dirty="0">
              <a:solidFill>
                <a:schemeClr val="bg1"/>
              </a:solidFill>
              <a:latin typeface="Book Antiqua" panose="02040602050305030304" pitchFamily="18" charset="0"/>
            </a:endParaRPr>
          </a:p>
        </p:txBody>
      </p:sp>
      <p:sp>
        <p:nvSpPr>
          <p:cNvPr id="3" name="Content Placeholder 2"/>
          <p:cNvSpPr>
            <a:spLocks noGrp="1"/>
          </p:cNvSpPr>
          <p:nvPr>
            <p:ph idx="1"/>
          </p:nvPr>
        </p:nvSpPr>
        <p:spPr>
          <a:xfrm>
            <a:off x="76200" y="2181285"/>
            <a:ext cx="8991600" cy="4524315"/>
          </a:xfrm>
          <a:solidFill>
            <a:schemeClr val="bg1"/>
          </a:solidFill>
          <a:ln>
            <a:noFill/>
          </a:ln>
        </p:spPr>
        <p:txBody>
          <a:bodyPr wrap="square">
            <a:spAutoFit/>
          </a:bodyPr>
          <a:lstStyle/>
          <a:p>
            <a:pPr marL="0" indent="0">
              <a:spcBef>
                <a:spcPts val="0"/>
              </a:spcBef>
              <a:buNone/>
            </a:pPr>
            <a:r>
              <a:rPr lang="en-US" b="1" dirty="0">
                <a:latin typeface="Book Antiqua" panose="02040602050305030304" pitchFamily="18" charset="0"/>
              </a:rPr>
              <a:t>1. Kings of the Earth</a:t>
            </a:r>
          </a:p>
          <a:p>
            <a:pPr>
              <a:spcBef>
                <a:spcPts val="0"/>
              </a:spcBef>
            </a:pPr>
            <a:r>
              <a:rPr lang="en-US" b="1" dirty="0">
                <a:latin typeface="Book Antiqua" panose="02040602050305030304" pitchFamily="18" charset="0"/>
              </a:rPr>
              <a:t>Sorrow of the earth’s rulers</a:t>
            </a:r>
            <a:r>
              <a:rPr lang="en-US" dirty="0">
                <a:latin typeface="Book Antiqua" panose="02040602050305030304" pitchFamily="18" charset="0"/>
              </a:rPr>
              <a:t> – made rich by her conduct</a:t>
            </a:r>
          </a:p>
          <a:p>
            <a:pPr>
              <a:spcBef>
                <a:spcPts val="0"/>
              </a:spcBef>
            </a:pPr>
            <a:r>
              <a:rPr lang="en-US" b="1" dirty="0">
                <a:latin typeface="Book Antiqua" panose="02040602050305030304" pitchFamily="18" charset="0"/>
              </a:rPr>
              <a:t>Distressed</a:t>
            </a:r>
            <a:r>
              <a:rPr lang="en-US" dirty="0">
                <a:latin typeface="Book Antiqua" panose="02040602050305030304" pitchFamily="18" charset="0"/>
              </a:rPr>
              <a:t> – power going up in smoke!</a:t>
            </a:r>
          </a:p>
          <a:p>
            <a:pPr>
              <a:spcBef>
                <a:spcPts val="0"/>
              </a:spcBef>
            </a:pPr>
            <a:r>
              <a:rPr lang="en-US" b="1" dirty="0">
                <a:latin typeface="Book Antiqua" panose="02040602050305030304" pitchFamily="18" charset="0"/>
              </a:rPr>
              <a:t>Keep their distance</a:t>
            </a:r>
            <a:r>
              <a:rPr lang="en-US" dirty="0">
                <a:latin typeface="Book Antiqua" panose="02040602050305030304" pitchFamily="18" charset="0"/>
              </a:rPr>
              <a:t> – don’t want to be consumed along with Rome!</a:t>
            </a:r>
          </a:p>
          <a:p>
            <a:pPr>
              <a:spcBef>
                <a:spcPts val="0"/>
              </a:spcBef>
            </a:pPr>
            <a:r>
              <a:rPr lang="en-US" dirty="0">
                <a:latin typeface="Book Antiqua" panose="02040602050305030304" pitchFamily="18" charset="0"/>
              </a:rPr>
              <a:t>Mighty city has </a:t>
            </a:r>
            <a:r>
              <a:rPr lang="en-US" b="1" dirty="0">
                <a:latin typeface="Book Antiqua" panose="02040602050305030304" pitchFamily="18" charset="0"/>
              </a:rPr>
              <a:t>fallen so quickly</a:t>
            </a:r>
          </a:p>
          <a:p>
            <a:pPr>
              <a:spcBef>
                <a:spcPts val="0"/>
              </a:spcBef>
            </a:pPr>
            <a:r>
              <a:rPr lang="en-US" dirty="0">
                <a:latin typeface="Book Antiqua" panose="02040602050305030304" pitchFamily="18" charset="0"/>
              </a:rPr>
              <a:t>In many ways – their </a:t>
            </a:r>
            <a:r>
              <a:rPr lang="en-US" b="1" dirty="0">
                <a:latin typeface="Book Antiqua" panose="02040602050305030304" pitchFamily="18" charset="0"/>
              </a:rPr>
              <a:t>fate</a:t>
            </a:r>
            <a:r>
              <a:rPr lang="en-US" dirty="0">
                <a:latin typeface="Book Antiqua" panose="02040602050305030304" pitchFamily="18" charset="0"/>
              </a:rPr>
              <a:t> is also tied to Rome’s!</a:t>
            </a:r>
          </a:p>
        </p:txBody>
      </p:sp>
      <p:sp>
        <p:nvSpPr>
          <p:cNvPr id="4" name="Rectangle 3">
            <a:extLst>
              <a:ext uri="{FF2B5EF4-FFF2-40B4-BE49-F238E27FC236}">
                <a16:creationId xmlns:a16="http://schemas.microsoft.com/office/drawing/2014/main" id="{7B709814-79F0-4730-ACFA-CD0533DA4E57}"/>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Tree>
    <p:extLst>
      <p:ext uri="{BB962C8B-B14F-4D97-AF65-F5344CB8AC3E}">
        <p14:creationId xmlns:p14="http://schemas.microsoft.com/office/powerpoint/2010/main" val="3527534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latin typeface="OldCentury" pitchFamily="2" charset="0"/>
              </a:rPr>
              <a:t>Revelation 18:11</a:t>
            </a:r>
          </a:p>
        </p:txBody>
      </p:sp>
      <p:pic>
        <p:nvPicPr>
          <p:cNvPr id="4" name="Content Placeholder 3"/>
          <p:cNvPicPr>
            <a:picLocks noChangeAspect="1" noChangeArrowheads="1"/>
          </p:cNvPicPr>
          <p:nvPr/>
        </p:nvPicPr>
        <p:blipFill>
          <a:blip r:embed="rId2"/>
          <a:srcRect/>
          <a:stretch>
            <a:fillRect/>
          </a:stretch>
        </p:blipFill>
        <p:spPr bwMode="auto">
          <a:xfrm>
            <a:off x="685800" y="1600200"/>
            <a:ext cx="7391400" cy="5257800"/>
          </a:xfrm>
          <a:prstGeom prst="rect">
            <a:avLst/>
          </a:prstGeom>
          <a:noFill/>
          <a:ln w="9525">
            <a:noFill/>
            <a:miter lim="800000"/>
            <a:headEnd/>
            <a:tailEnd/>
          </a:ln>
        </p:spPr>
      </p:pic>
      <p:sp>
        <p:nvSpPr>
          <p:cNvPr id="5" name="TextBox 4"/>
          <p:cNvSpPr txBox="1"/>
          <p:nvPr/>
        </p:nvSpPr>
        <p:spPr>
          <a:xfrm>
            <a:off x="1447800" y="2295942"/>
            <a:ext cx="5791200" cy="2123658"/>
          </a:xfrm>
          <a:prstGeom prst="rect">
            <a:avLst/>
          </a:prstGeom>
          <a:noFill/>
        </p:spPr>
        <p:txBody>
          <a:bodyPr wrap="square" rtlCol="0">
            <a:spAutoFit/>
          </a:bodyPr>
          <a:lstStyle/>
          <a:p>
            <a:pPr algn="ctr"/>
            <a:r>
              <a:rPr lang="en-US" sz="3200" i="1" dirty="0">
                <a:latin typeface="Book Antiqua" pitchFamily="18" charset="0"/>
              </a:rPr>
              <a:t>“</a:t>
            </a:r>
            <a:r>
              <a:rPr lang="en-US" sz="3200" b="1" i="1" dirty="0">
                <a:latin typeface="Book Antiqua" pitchFamily="18" charset="0"/>
              </a:rPr>
              <a:t>And the </a:t>
            </a:r>
            <a:r>
              <a:rPr lang="en-US" sz="3600" b="1" i="1" u="sng" dirty="0">
                <a:latin typeface="Book Antiqua" pitchFamily="18" charset="0"/>
              </a:rPr>
              <a:t>merchants</a:t>
            </a:r>
            <a:r>
              <a:rPr lang="en-US" sz="3600" b="1" i="1" dirty="0">
                <a:latin typeface="Book Antiqua" pitchFamily="18" charset="0"/>
              </a:rPr>
              <a:t> </a:t>
            </a:r>
            <a:r>
              <a:rPr lang="en-US" sz="3200" b="1" i="1" dirty="0">
                <a:latin typeface="Book Antiqua" pitchFamily="18" charset="0"/>
              </a:rPr>
              <a:t>of the earth weep and mourn over her, for no man buyeth their merchandise any more</a:t>
            </a:r>
            <a:r>
              <a:rPr lang="en-US" sz="3200" i="1" dirty="0">
                <a:latin typeface="Book Antiqua" pitchFamily="18" charset="0"/>
              </a:rPr>
              <a:t>;”</a:t>
            </a:r>
          </a:p>
        </p:txBody>
      </p:sp>
      <p:sp>
        <p:nvSpPr>
          <p:cNvPr id="6" name="Rectangle 5">
            <a:extLst>
              <a:ext uri="{FF2B5EF4-FFF2-40B4-BE49-F238E27FC236}">
                <a16:creationId xmlns:a16="http://schemas.microsoft.com/office/drawing/2014/main" id="{E97AECDE-2361-4015-BC07-0212E93AD24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18</a:t>
            </a:r>
          </a:p>
        </p:txBody>
      </p:sp>
    </p:spTree>
    <p:extLst>
      <p:ext uri="{BB962C8B-B14F-4D97-AF65-F5344CB8AC3E}">
        <p14:creationId xmlns:p14="http://schemas.microsoft.com/office/powerpoint/2010/main" val="1586123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4645</TotalTime>
  <Words>1358</Words>
  <Application>Microsoft Office PowerPoint</Application>
  <PresentationFormat>On-screen Show (4:3)</PresentationFormat>
  <Paragraphs>145</Paragraphs>
  <Slides>27</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27</vt:i4>
      </vt:variant>
    </vt:vector>
  </HeadingPairs>
  <TitlesOfParts>
    <vt:vector size="37" baseType="lpstr">
      <vt:lpstr>Arial</vt:lpstr>
      <vt:lpstr>Book Antiqua</vt:lpstr>
      <vt:lpstr>Calibri</vt:lpstr>
      <vt:lpstr>Corbel</vt:lpstr>
      <vt:lpstr>Elephant</vt:lpstr>
      <vt:lpstr>Georgia</vt:lpstr>
      <vt:lpstr>OldCentury</vt:lpstr>
      <vt:lpstr>Times New Roman</vt:lpstr>
      <vt:lpstr>Office Theme</vt:lpstr>
      <vt:lpstr>Depth</vt:lpstr>
      <vt:lpstr>A Study Of  The Book Of Revelation</vt:lpstr>
      <vt:lpstr>Revelation 18:7</vt:lpstr>
      <vt:lpstr>Revelation 18:8</vt:lpstr>
      <vt:lpstr>False Sense of Security</vt:lpstr>
      <vt:lpstr>Sudden and Swift Destruction</vt:lpstr>
      <vt:lpstr>Revelation 18:9</vt:lpstr>
      <vt:lpstr>Revelation 18:10</vt:lpstr>
      <vt:lpstr>Three-fold lamentation over the  judgment of Rome …</vt:lpstr>
      <vt:lpstr>Revelation 18:11</vt:lpstr>
      <vt:lpstr>Revelation 18:12</vt:lpstr>
      <vt:lpstr>Revelation 18:13</vt:lpstr>
      <vt:lpstr>Revelation 18:14</vt:lpstr>
      <vt:lpstr>Revelation 18:15</vt:lpstr>
      <vt:lpstr>Revelation 18:16</vt:lpstr>
      <vt:lpstr>Three-fold lamentation over the judgment of Rome …</vt:lpstr>
      <vt:lpstr>Merchants of the Earth</vt:lpstr>
      <vt:lpstr>Merchants of the Earth</vt:lpstr>
      <vt:lpstr>Merchants of the Earth</vt:lpstr>
      <vt:lpstr>Merchants of the Earth</vt:lpstr>
      <vt:lpstr>Revelation 18:17</vt:lpstr>
      <vt:lpstr>Revelation 18:18</vt:lpstr>
      <vt:lpstr>Revelation 18:19</vt:lpstr>
      <vt:lpstr>Three-fold lamentation over  the judgment of Rome …</vt:lpstr>
      <vt:lpstr>Seafarers of the Earth</vt:lpstr>
      <vt:lpstr>Revelation 18:20</vt:lpstr>
      <vt:lpstr>Rejoicing of the Saints!</vt:lpstr>
      <vt:lpstr>Revelation 18:21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Revelation (7-11-21)</dc:title>
  <dc:creator>Micky Galloway</dc:creator>
  <cp:lastModifiedBy>Richard Lidh</cp:lastModifiedBy>
  <cp:revision>103</cp:revision>
  <cp:lastPrinted>2021-07-11T21:30:09Z</cp:lastPrinted>
  <dcterms:created xsi:type="dcterms:W3CDTF">2011-09-13T15:06:52Z</dcterms:created>
  <dcterms:modified xsi:type="dcterms:W3CDTF">2021-07-17T02:48:54Z</dcterms:modified>
</cp:coreProperties>
</file>